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56"/>
  </p:notesMasterIdLst>
  <p:sldIdLst>
    <p:sldId id="482" r:id="rId2"/>
    <p:sldId id="473" r:id="rId3"/>
    <p:sldId id="472" r:id="rId4"/>
    <p:sldId id="474" r:id="rId5"/>
    <p:sldId id="483" r:id="rId6"/>
    <p:sldId id="484" r:id="rId7"/>
    <p:sldId id="429" r:id="rId8"/>
    <p:sldId id="435" r:id="rId9"/>
    <p:sldId id="431" r:id="rId10"/>
    <p:sldId id="436" r:id="rId11"/>
    <p:sldId id="498" r:id="rId12"/>
    <p:sldId id="439" r:id="rId13"/>
    <p:sldId id="440" r:id="rId14"/>
    <p:sldId id="499" r:id="rId15"/>
    <p:sldId id="284" r:id="rId16"/>
    <p:sldId id="500" r:id="rId17"/>
    <p:sldId id="444" r:id="rId18"/>
    <p:sldId id="501" r:id="rId19"/>
    <p:sldId id="446" r:id="rId20"/>
    <p:sldId id="502" r:id="rId21"/>
    <p:sldId id="449" r:id="rId22"/>
    <p:sldId id="385" r:id="rId23"/>
    <p:sldId id="503" r:id="rId24"/>
    <p:sldId id="447" r:id="rId25"/>
    <p:sldId id="456" r:id="rId26"/>
    <p:sldId id="504" r:id="rId27"/>
    <p:sldId id="452" r:id="rId28"/>
    <p:sldId id="453" r:id="rId29"/>
    <p:sldId id="454" r:id="rId30"/>
    <p:sldId id="455" r:id="rId31"/>
    <p:sldId id="441" r:id="rId32"/>
    <p:sldId id="505" r:id="rId33"/>
    <p:sldId id="458" r:id="rId34"/>
    <p:sldId id="506" r:id="rId35"/>
    <p:sldId id="460" r:id="rId36"/>
    <p:sldId id="461" r:id="rId37"/>
    <p:sldId id="462" r:id="rId38"/>
    <p:sldId id="507" r:id="rId39"/>
    <p:sldId id="466" r:id="rId40"/>
    <p:sldId id="467" r:id="rId41"/>
    <p:sldId id="508" r:id="rId42"/>
    <p:sldId id="471" r:id="rId43"/>
    <p:sldId id="469" r:id="rId44"/>
    <p:sldId id="470" r:id="rId45"/>
    <p:sldId id="509" r:id="rId46"/>
    <p:sldId id="476" r:id="rId47"/>
    <p:sldId id="289" r:id="rId48"/>
    <p:sldId id="364" r:id="rId49"/>
    <p:sldId id="477" r:id="rId50"/>
    <p:sldId id="510" r:id="rId51"/>
    <p:sldId id="481" r:id="rId52"/>
    <p:sldId id="361" r:id="rId53"/>
    <p:sldId id="480" r:id="rId54"/>
    <p:sldId id="479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A749A149-3D50-4D8F-A9ED-D6892136F3AF}" type="datetimeFigureOut">
              <a:rPr lang="fa-IR" smtClean="0"/>
              <a:t>26/05/1442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B52DE6FD-4075-4CE9-8574-E90B67250CE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91601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83A677-F2CA-4350-86C6-E40A003FEF1D}" type="slidenum">
              <a:rPr lang="es-ES" altLang="zh-CN" smtClean="0"/>
              <a:pPr/>
              <a:t>8</a:t>
            </a:fld>
            <a:endParaRPr lang="es-ES" altLang="zh-CN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3523008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/>
              <a:t>To reproach:</a:t>
            </a:r>
            <a:r>
              <a:rPr lang="en-US" altLang="zh-HK" baseline="0" dirty="0"/>
              <a:t> If someone says I am guilt, it means that he/she has accepted the death and find someone to blame for the death of the loved one.  For accepting the bad news, denial comes first followed by blame.</a:t>
            </a:r>
            <a:endParaRPr lang="zh-HK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12F18FC-A65D-44E2-847E-EB01E137624D}" type="datetime8">
              <a:rPr lang="es-ES" smtClean="0"/>
              <a:pPr>
                <a:defRPr/>
              </a:pPr>
              <a:t>09/01/2021 12:52</a:t>
            </a:fld>
            <a:endParaRPr lang="es-E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98B6AF-3C83-4784-ABB3-32570208C20E}" type="slidenum">
              <a:rPr lang="es-ES" smtClean="0"/>
              <a:pPr>
                <a:defRPr/>
              </a:pPr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5403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F8AE08-CB84-4305-89B9-7005DE40919B}" type="slidenum">
              <a:rPr lang="es-ES" altLang="zh-CN" smtClean="0"/>
              <a:pPr>
                <a:defRPr/>
              </a:pPr>
              <a:t>49</a:t>
            </a:fld>
            <a:endParaRPr lang="es-ES" altLang="zh-CN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 dirty="0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 dirty="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 dirty="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 dirty="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 dirty="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 dirty="0"/>
              <a:t>To decide who should be informed and what kind of information they receive. </a:t>
            </a:r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1049157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898FBF-9677-49E6-80D5-E85E4AF3C1F3}" type="slidenum">
              <a:rPr lang="es-ES" altLang="zh-CN" smtClean="0"/>
              <a:pPr>
                <a:defRPr/>
              </a:pPr>
              <a:t>52</a:t>
            </a:fld>
            <a:endParaRPr lang="es-E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2959523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898FBF-9677-49E6-80D5-E85E4AF3C1F3}" type="slidenum">
              <a:rPr lang="es-ES" altLang="zh-CN" smtClean="0"/>
              <a:pPr>
                <a:defRPr/>
              </a:pPr>
              <a:t>15</a:t>
            </a:fld>
            <a:endParaRPr lang="es-E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242463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BFBF2-E117-4102-BD34-A1A79ED4C606}" type="slidenum">
              <a:rPr lang="es-ES" altLang="zh-CN" smtClean="0"/>
              <a:pPr>
                <a:defRPr/>
              </a:pPr>
              <a:t>24</a:t>
            </a:fld>
            <a:endParaRPr lang="es-ES" altLang="zh-CN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959652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BFBF2-E117-4102-BD34-A1A79ED4C606}" type="slidenum">
              <a:rPr lang="es-ES" altLang="zh-CN" smtClean="0"/>
              <a:pPr>
                <a:defRPr/>
              </a:pPr>
              <a:t>25</a:t>
            </a:fld>
            <a:endParaRPr lang="es-ES" altLang="zh-CN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3267017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485FD-1AAA-42AA-AFBF-9E2D2B5AC991}" type="slidenum">
              <a:rPr lang="es-ES" altLang="zh-CN" smtClean="0"/>
              <a:pPr>
                <a:defRPr/>
              </a:pPr>
              <a:t>30</a:t>
            </a:fld>
            <a:endParaRPr lang="es-E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z="700" dirty="0"/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261871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485FD-1AAA-42AA-AFBF-9E2D2B5AC991}" type="slidenum">
              <a:rPr lang="es-ES" altLang="zh-CN" smtClean="0"/>
              <a:pPr>
                <a:defRPr/>
              </a:pPr>
              <a:t>31</a:t>
            </a:fld>
            <a:endParaRPr lang="es-E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z="700" dirty="0"/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123643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485FD-1AAA-42AA-AFBF-9E2D2B5AC991}" type="slidenum">
              <a:rPr lang="es-ES" altLang="zh-CN" smtClean="0"/>
              <a:pPr>
                <a:defRPr/>
              </a:pPr>
              <a:t>33</a:t>
            </a:fld>
            <a:endParaRPr lang="es-E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z="700" dirty="0"/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2639933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485FD-1AAA-42AA-AFBF-9E2D2B5AC991}" type="slidenum">
              <a:rPr lang="es-ES" altLang="zh-CN" smtClean="0"/>
              <a:pPr>
                <a:defRPr/>
              </a:pPr>
              <a:t>35</a:t>
            </a:fld>
            <a:endParaRPr lang="es-E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z="700" dirty="0"/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4106236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485FD-1AAA-42AA-AFBF-9E2D2B5AC991}" type="slidenum">
              <a:rPr lang="es-ES" altLang="zh-CN" smtClean="0"/>
              <a:pPr>
                <a:defRPr/>
              </a:pPr>
              <a:t>37</a:t>
            </a:fld>
            <a:endParaRPr lang="es-E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z="700" dirty="0"/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264340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5834-0EEE-40A0-9BD7-4CB35C9D65F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2FF5-6C5F-4C10-9771-8C4A8A68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38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5834-0EEE-40A0-9BD7-4CB35C9D65F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2FF5-6C5F-4C10-9771-8C4A8A68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91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5834-0EEE-40A0-9BD7-4CB35C9D65F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2FF5-6C5F-4C10-9771-8C4A8A68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1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150892" y="1772605"/>
            <a:ext cx="3463771" cy="10064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1">
              <a:defRPr sz="2400" b="1" baseline="0">
                <a:cs typeface="B Yekan" panose="00000400000000000000" pitchFamily="2" charset="-78"/>
              </a:defRPr>
            </a:lvl1pPr>
          </a:lstStyle>
          <a:p>
            <a:r>
              <a:rPr lang="fa-IR" dirty="0" smtClean="0"/>
              <a:t>طراحی تیتر مورد نظر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6021" y="3004322"/>
            <a:ext cx="3373515" cy="459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rtl="1">
              <a:buNone/>
              <a:defRPr sz="2000" baseline="0">
                <a:cs typeface="B Yekan" panose="00000400000000000000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 dirty="0" smtClean="0"/>
              <a:t>طراحی تیتر مورد نظر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514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5834-0EEE-40A0-9BD7-4CB35C9D65F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2FF5-6C5F-4C10-9771-8C4A8A68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2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5834-0EEE-40A0-9BD7-4CB35C9D65F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2FF5-6C5F-4C10-9771-8C4A8A68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5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5834-0EEE-40A0-9BD7-4CB35C9D65F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2FF5-6C5F-4C10-9771-8C4A8A68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2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5834-0EEE-40A0-9BD7-4CB35C9D65F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2FF5-6C5F-4C10-9771-8C4A8A68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8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5834-0EEE-40A0-9BD7-4CB35C9D65F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2FF5-6C5F-4C10-9771-8C4A8A68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86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B7A76F-4FB5-4A94-AEE2-7245BA5C244E}" type="datetime10">
              <a:rPr lang="es-ES" smtClean="0"/>
              <a:pPr>
                <a:defRPr/>
              </a:pPr>
              <a:t>12:52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09A8F4-95CB-4B65-BCD8-49828320F9C1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21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B7A76F-4FB5-4A94-AEE2-7245BA5C244E}" type="datetime10">
              <a:rPr lang="es-ES" smtClean="0"/>
              <a:pPr>
                <a:defRPr/>
              </a:pPr>
              <a:t>12:52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09A8F4-95CB-4B65-BCD8-49828320F9C1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2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5834-0EEE-40A0-9BD7-4CB35C9D65F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2FF5-6C5F-4C10-9771-8C4A8A68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08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25834-0EEE-40A0-9BD7-4CB35C9D65F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A2FF5-6C5F-4C10-9771-8C4A8A68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772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0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1.png"/><Relationship Id="rId7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1.png"/><Relationship Id="rId5" Type="http://schemas.openxmlformats.org/officeDocument/2006/relationships/image" Target="../media/image36.gif"/><Relationship Id="rId10" Type="http://schemas.openxmlformats.org/officeDocument/2006/relationships/image" Target="../media/image10.png"/><Relationship Id="rId4" Type="http://schemas.openxmlformats.org/officeDocument/2006/relationships/image" Target="../media/image35.pn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1.pn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11.png"/><Relationship Id="rId5" Type="http://schemas.openxmlformats.org/officeDocument/2006/relationships/image" Target="../media/image46.png"/><Relationship Id="rId10" Type="http://schemas.openxmlformats.org/officeDocument/2006/relationships/image" Target="../media/image10.png"/><Relationship Id="rId4" Type="http://schemas.openxmlformats.org/officeDocument/2006/relationships/image" Target="../media/image4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1.png"/><Relationship Id="rId9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4.png"/><Relationship Id="rId7" Type="http://schemas.openxmlformats.org/officeDocument/2006/relationships/image" Target="../media/image1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12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1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7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5.gif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6.png"/><Relationship Id="rId9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71.gif"/><Relationship Id="rId9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2.png"/><Relationship Id="rId7" Type="http://schemas.openxmlformats.org/officeDocument/2006/relationships/image" Target="../media/image8.png"/><Relationship Id="rId2" Type="http://schemas.openxmlformats.org/officeDocument/2006/relationships/hyperlink" Target="mailto:ghobadi.omid@yahoo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74.png"/><Relationship Id="rId10" Type="http://schemas.openxmlformats.org/officeDocument/2006/relationships/image" Target="../media/image11.png"/><Relationship Id="rId4" Type="http://schemas.openxmlformats.org/officeDocument/2006/relationships/image" Target="../media/image73.png"/><Relationship Id="rId9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20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41919" y="3869629"/>
            <a:ext cx="3754608" cy="1006475"/>
          </a:xfrm>
        </p:spPr>
        <p:txBody>
          <a:bodyPr>
            <a:normAutofit fontScale="90000"/>
          </a:bodyPr>
          <a:lstStyle/>
          <a:p>
            <a:pPr rtl="0">
              <a:defRPr/>
            </a:pPr>
            <a:r>
              <a:rPr lang="fa-IR" sz="4900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14 نکته ی کلیدی</a:t>
            </a:r>
            <a:br>
              <a:rPr lang="fa-IR" sz="4900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</a:br>
            <a:r>
              <a:rPr lang="fa-IR" sz="4000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/>
            </a:r>
            <a:br>
              <a:rPr lang="fa-IR" sz="4000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</a:br>
            <a:r>
              <a:rPr lang="fa-IR" sz="3100" b="0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در رویارویی با </a:t>
            </a:r>
            <a:br>
              <a:rPr lang="fa-IR" sz="3100" b="0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</a:br>
            <a:r>
              <a:rPr lang="fa-IR" sz="3100" b="0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خانواده های افراد مرگ مغزی</a:t>
            </a:r>
            <a:br>
              <a:rPr lang="fa-IR" sz="3100" b="0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</a:br>
            <a:r>
              <a:rPr lang="fa-IR" sz="3100" b="0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/>
            </a:r>
            <a:br>
              <a:rPr lang="fa-IR" sz="3100" b="0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</a:br>
            <a:r>
              <a:rPr lang="fa-IR" sz="3100" b="0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دکتر امید قبادی</a:t>
            </a:r>
            <a:endParaRPr lang="en-US" sz="3100" b="0" dirty="0">
              <a:solidFill>
                <a:schemeClr val="bg1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12FD6-EAB1-4220-8964-34ADC320F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50" y="675419"/>
            <a:ext cx="5395407" cy="6431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F88C4-B3A8-411D-909F-85617F2F0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173" y="936676"/>
            <a:ext cx="3588354" cy="104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2515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089235" y="836348"/>
            <a:ext cx="198483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a-IR" altLang="fa-IR" sz="6600" b="1" dirty="0" smtClean="0">
                <a:solidFill>
                  <a:srgbClr val="27C2F9"/>
                </a:solidFill>
                <a:latin typeface="Trebuchet MS" pitchFamily="34" charset="0"/>
                <a:cs typeface="B Nazanin" panose="00000400000000000000" pitchFamily="2" charset="-78"/>
              </a:rPr>
              <a:t>اهداف</a:t>
            </a:r>
            <a:endParaRPr lang="en-US" altLang="fa-IR" sz="6600" b="1" dirty="0">
              <a:solidFill>
                <a:srgbClr val="27C2F9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544782" y="3602833"/>
            <a:ext cx="82296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3600" dirty="0" smtClean="0">
                <a:cs typeface="B Nazanin" panose="00000400000000000000" pitchFamily="2" charset="-78"/>
              </a:rPr>
              <a:t>گردآوری اطلاعات</a:t>
            </a: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fa-IR" sz="36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3600" dirty="0" smtClean="0">
                <a:cs typeface="B Nazanin" panose="00000400000000000000" pitchFamily="2" charset="-78"/>
              </a:rPr>
              <a:t>ایجاد اعتماد</a:t>
            </a:r>
            <a:endParaRPr lang="fa-IR" sz="3600" dirty="0">
              <a:cs typeface="B Nazanin" panose="00000400000000000000" pitchFamily="2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3600" dirty="0">
              <a:solidFill>
                <a:srgbClr val="747475"/>
              </a:solidFill>
              <a:cs typeface="B Nazanin" panose="00000400000000000000" pitchFamily="2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3600" dirty="0">
              <a:solidFill>
                <a:srgbClr val="747475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3600" dirty="0">
              <a:solidFill>
                <a:srgbClr val="747475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3600" dirty="0">
              <a:solidFill>
                <a:srgbClr val="747475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3600" dirty="0">
              <a:solidFill>
                <a:srgbClr val="747475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43" y="829589"/>
            <a:ext cx="4276813" cy="6097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6" y="1390346"/>
            <a:ext cx="5347854" cy="5347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9316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988696" y="4349297"/>
            <a:ext cx="6373090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8000" dirty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همسنگ شدن</a:t>
            </a:r>
            <a:endParaRPr lang="en-US" altLang="fa-IR" sz="8000" dirty="0">
              <a:solidFill>
                <a:srgbClr val="92D05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A32F0E-6F24-4C24-8EE7-8561210895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2"/>
          <a:stretch/>
        </p:blipFill>
        <p:spPr>
          <a:xfrm>
            <a:off x="1300901" y="2054729"/>
            <a:ext cx="2271860" cy="21497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281BB3-9C7A-4CF9-A271-42DE564D1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7616" y="2635335"/>
            <a:ext cx="6373090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8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Key Points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472FC8-B449-4146-A83F-4FEE475B2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8748" y="0"/>
            <a:ext cx="1722933" cy="622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40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52655"/>
            <a:ext cx="12441382" cy="1219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690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71719" y="860595"/>
            <a:ext cx="140615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a-IR" altLang="fa-IR" sz="4400" b="1" dirty="0" smtClean="0">
                <a:solidFill>
                  <a:srgbClr val="27C2F9"/>
                </a:solidFill>
                <a:latin typeface="Trebuchet MS" pitchFamily="34" charset="0"/>
                <a:cs typeface="B Nazanin" panose="00000400000000000000" pitchFamily="2" charset="-78"/>
              </a:rPr>
              <a:t>از نظر:</a:t>
            </a:r>
            <a:endParaRPr lang="en-US" altLang="fa-IR" sz="4400" b="1" dirty="0">
              <a:solidFill>
                <a:srgbClr val="27C2F9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990552" y="2375582"/>
            <a:ext cx="3332018" cy="335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3200" dirty="0" smtClean="0">
                <a:cs typeface="B Nazanin" panose="00000400000000000000" pitchFamily="2" charset="-78"/>
              </a:rPr>
              <a:t>احساس</a:t>
            </a: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3200" dirty="0" smtClean="0">
                <a:cs typeface="B Nazanin" panose="00000400000000000000" pitchFamily="2" charset="-78"/>
              </a:rPr>
              <a:t>ادبیات</a:t>
            </a: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3200" dirty="0">
                <a:cs typeface="B Nazanin" panose="00000400000000000000" pitchFamily="2" charset="-78"/>
              </a:rPr>
              <a:t>جایگاه</a:t>
            </a: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3200" dirty="0" smtClean="0">
                <a:cs typeface="B Nazanin" panose="00000400000000000000" pitchFamily="2" charset="-78"/>
              </a:rPr>
              <a:t>باورهای مذهبی</a:t>
            </a: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3200" dirty="0" smtClean="0">
                <a:cs typeface="B Nazanin" panose="00000400000000000000" pitchFamily="2" charset="-78"/>
              </a:rPr>
              <a:t>گویش</a:t>
            </a: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3200" dirty="0">
              <a:solidFill>
                <a:srgbClr val="747475"/>
              </a:solidFill>
              <a:cs typeface="B Nazanin" panose="00000400000000000000" pitchFamily="2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3200" dirty="0">
              <a:solidFill>
                <a:srgbClr val="747475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3200" dirty="0">
              <a:solidFill>
                <a:srgbClr val="747475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3200" dirty="0">
              <a:solidFill>
                <a:srgbClr val="747475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3200" dirty="0">
              <a:solidFill>
                <a:srgbClr val="747475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69" y="832841"/>
            <a:ext cx="6196156" cy="5612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115" y="1053673"/>
            <a:ext cx="3970193" cy="4391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2279" y="5222398"/>
            <a:ext cx="3059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2D050"/>
                </a:solidFill>
              </a:rPr>
              <a:t>As a chess player</a:t>
            </a:r>
            <a:endParaRPr lang="en-US" sz="3200" b="1" dirty="0">
              <a:solidFill>
                <a:srgbClr val="92D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4970" y="5215470"/>
            <a:ext cx="2378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2D050"/>
                </a:solidFill>
              </a:rPr>
              <a:t>As a an actor</a:t>
            </a:r>
            <a:endParaRPr lang="en-US" sz="3200" b="1" dirty="0">
              <a:solidFill>
                <a:srgbClr val="92D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46" y="5648330"/>
            <a:ext cx="12441382" cy="12192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7836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789573" y="1755779"/>
            <a:ext cx="3924472" cy="4503560"/>
            <a:chOff x="6787225" y="2724940"/>
            <a:chExt cx="3098647" cy="3053357"/>
          </a:xfrm>
        </p:grpSpPr>
        <p:sp>
          <p:nvSpPr>
            <p:cNvPr id="6" name="TextBox 5"/>
            <p:cNvSpPr txBox="1"/>
            <p:nvPr/>
          </p:nvSpPr>
          <p:spPr>
            <a:xfrm>
              <a:off x="7209963" y="2724940"/>
              <a:ext cx="2675909" cy="1606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indent="0" algn="r" rtl="1">
                <a:buNone/>
              </a:pPr>
              <a:r>
                <a:rPr lang="fa-IR" sz="3600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الف- مهارتهای کلامی :</a:t>
              </a:r>
              <a:endParaRPr lang="en-US" sz="3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  <a:p>
              <a:pPr marL="914400" lvl="1" indent="-457200" algn="r" rtl="1">
                <a:buFont typeface="Arial" panose="020B0604020202020204" pitchFamily="34" charset="0"/>
                <a:buChar char="•"/>
              </a:pPr>
              <a:r>
                <a:rPr lang="fa-IR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ساده</a:t>
              </a:r>
            </a:p>
            <a:p>
              <a:pPr marL="914400" lvl="1" indent="-457200" algn="r" rtl="1">
                <a:buFont typeface="Arial" panose="020B0604020202020204" pitchFamily="34" charset="0"/>
                <a:buChar char="•"/>
              </a:pPr>
              <a:r>
                <a:rPr lang="fa-IR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کوتاه</a:t>
              </a:r>
            </a:p>
            <a:p>
              <a:pPr marL="914400" lvl="1" indent="-457200" algn="r" rtl="1">
                <a:buFont typeface="Arial" panose="020B0604020202020204" pitchFamily="34" charset="0"/>
                <a:buChar char="•"/>
              </a:pPr>
              <a:r>
                <a:rPr lang="fa-IR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شفاف </a:t>
              </a:r>
            </a:p>
            <a:p>
              <a:pPr marL="914400" lvl="1" indent="-457200" algn="r" rtl="1">
                <a:buFont typeface="Arial" panose="020B0604020202020204" pitchFamily="34" charset="0"/>
                <a:buChar char="•"/>
              </a:pPr>
              <a:r>
                <a:rPr lang="fa-IR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مستند</a:t>
              </a:r>
              <a:endParaRPr lang="fa-I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87225" y="4463685"/>
              <a:ext cx="3098647" cy="1314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indent="0" algn="r" rtl="1">
                <a:buNone/>
              </a:pPr>
              <a:r>
                <a:rPr lang="fa-IR" sz="3600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ب - مهارتهای غیر کلامی :</a:t>
              </a:r>
              <a:endParaRPr lang="en-US" sz="3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  <a:p>
              <a:pPr marL="914400" lvl="1" indent="-457200" algn="r" rtl="1">
                <a:buFont typeface="Arial" panose="020B0604020202020204" pitchFamily="34" charset="0"/>
                <a:buChar char="•"/>
              </a:pPr>
              <a:r>
                <a:rPr lang="fa-IR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نحوه ی نشستن  </a:t>
              </a:r>
              <a:endParaRPr lang="fa-I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  <a:p>
              <a:pPr marL="914400" lvl="1" indent="-457200" algn="r" rtl="1">
                <a:buFont typeface="Arial" panose="020B0604020202020204" pitchFamily="34" charset="0"/>
                <a:buChar char="•"/>
              </a:pPr>
              <a:r>
                <a:rPr lang="fa-IR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ارتباط </a:t>
              </a:r>
              <a:r>
                <a:rPr lang="fa-IR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چشمی   </a:t>
              </a:r>
              <a:endParaRPr lang="fa-I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  <a:p>
              <a:pPr marL="914400" lvl="1" indent="-457200" algn="r" rtl="1">
                <a:buFont typeface="Arial" panose="020B0604020202020204" pitchFamily="34" charset="0"/>
                <a:buChar char="•"/>
              </a:pPr>
              <a:r>
                <a:rPr lang="fa-IR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صدای </a:t>
              </a:r>
              <a:r>
                <a:rPr lang="fa-IR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گرم و </a:t>
              </a:r>
              <a:r>
                <a:rPr lang="fa-IR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آرام و آهسته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137424" y="636587"/>
            <a:ext cx="357662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a-IR" altLang="fa-IR" sz="4400" b="1" dirty="0" smtClean="0">
                <a:solidFill>
                  <a:srgbClr val="27C2F9"/>
                </a:solidFill>
                <a:latin typeface="Trebuchet MS" pitchFamily="34" charset="0"/>
                <a:cs typeface="B Nazanin" panose="00000400000000000000" pitchFamily="2" charset="-78"/>
              </a:rPr>
              <a:t>مهارتهای ارتباطی</a:t>
            </a:r>
            <a:endParaRPr lang="en-US" altLang="fa-IR" sz="4400" b="1" dirty="0">
              <a:solidFill>
                <a:srgbClr val="27C2F9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62" y="886607"/>
            <a:ext cx="5969693" cy="5569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55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988696" y="3856854"/>
            <a:ext cx="6373090" cy="228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7200" dirty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تمرکز بر روی </a:t>
            </a:r>
          </a:p>
          <a:p>
            <a:pPr algn="ctr" eaLnBrk="0" hangingPunct="0"/>
            <a:r>
              <a:rPr lang="fa-IR" altLang="fa-IR" sz="7200" dirty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شرح وظایف اصلی </a:t>
            </a:r>
            <a:endParaRPr lang="en-US" altLang="fa-IR" sz="7200" dirty="0">
              <a:solidFill>
                <a:srgbClr val="92D05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747CB6-4CE3-491E-B7E1-D4ACE219D5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2"/>
          <a:stretch/>
        </p:blipFill>
        <p:spPr>
          <a:xfrm>
            <a:off x="1300901" y="2054729"/>
            <a:ext cx="2271860" cy="21497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8E835D-897E-46AA-8580-9B875D97A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3909" y="1701829"/>
            <a:ext cx="6373090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8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Key Points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8A9237-4255-487B-86C3-5BD4F3A63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8748" y="0"/>
            <a:ext cx="1722933" cy="622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40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52655"/>
            <a:ext cx="12441382" cy="1219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647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79761" y="1126991"/>
            <a:ext cx="7522369" cy="3612190"/>
            <a:chOff x="777236" y="342319"/>
            <a:chExt cx="7522369" cy="3612190"/>
          </a:xfrm>
        </p:grpSpPr>
        <p:sp>
          <p:nvSpPr>
            <p:cNvPr id="105474" name="Rectangle 2"/>
            <p:cNvSpPr>
              <a:spLocks noChangeArrowheads="1"/>
            </p:cNvSpPr>
            <p:nvPr/>
          </p:nvSpPr>
          <p:spPr bwMode="auto">
            <a:xfrm>
              <a:off x="777236" y="342319"/>
              <a:ext cx="7522369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endParaRPr lang="en-US" altLang="zh-CN" sz="2000" dirty="0">
                <a:solidFill>
                  <a:srgbClr val="C00000"/>
                </a:solidFill>
                <a:latin typeface="Trebuchet MS" pitchFamily="34" charset="0"/>
                <a:cs typeface="B Nazanin" panose="00000400000000000000" pitchFamily="2" charset="-78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fa-IR" altLang="zh-CN" sz="3200" b="1" dirty="0" smtClean="0">
                  <a:latin typeface="Arial" panose="020B0604020202020204" pitchFamily="34" charset="0"/>
                  <a:cs typeface="B Nazanin" panose="00000400000000000000" pitchFamily="2" charset="-78"/>
                </a:rPr>
                <a:t>ایجاد اعتماد</a:t>
              </a:r>
              <a:endParaRPr lang="en-US" altLang="zh-CN" sz="3200" b="1" dirty="0">
                <a:latin typeface="Arial" panose="020B0604020202020204" pitchFamily="34" charset="0"/>
                <a:cs typeface="B Nazanin" panose="00000400000000000000" pitchFamily="2" charset="-78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endParaRPr lang="en-US" altLang="zh-CN" sz="3200" b="1" dirty="0">
                <a:latin typeface="Arial" panose="020B0604020202020204" pitchFamily="34" charset="0"/>
                <a:cs typeface="B Nazanin" panose="00000400000000000000" pitchFamily="2" charset="-78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fa-IR" altLang="zh-CN" sz="3200" b="1" kern="0" dirty="0" smtClean="0">
                  <a:latin typeface="Arial" panose="020B0604020202020204" pitchFamily="34" charset="0"/>
                  <a:cs typeface="B Nazanin" panose="00000400000000000000" pitchFamily="2" charset="-78"/>
                </a:rPr>
                <a:t>دادن  اطلاعات</a:t>
              </a:r>
              <a:r>
                <a:rPr lang="en-US" altLang="zh-CN" sz="3200" b="1" kern="0" dirty="0" smtClean="0">
                  <a:latin typeface="Arial" panose="020B0604020202020204" pitchFamily="34" charset="0"/>
                  <a:cs typeface="B Nazanin" panose="00000400000000000000" pitchFamily="2" charset="-78"/>
                </a:rPr>
                <a:t>         </a:t>
              </a:r>
              <a:r>
                <a:rPr lang="fa-IR" altLang="zh-CN" sz="3200" b="1" kern="0" dirty="0" smtClean="0">
                  <a:solidFill>
                    <a:srgbClr val="92D050"/>
                  </a:solidFill>
                  <a:latin typeface="Arial" panose="020B0604020202020204" pitchFamily="34" charset="0"/>
                  <a:cs typeface="B Nazanin" panose="00000400000000000000" pitchFamily="2" charset="-78"/>
                </a:rPr>
                <a:t>نقش شما</a:t>
              </a:r>
              <a:r>
                <a:rPr lang="fa-IR" altLang="zh-CN" sz="3200" b="1" kern="0" dirty="0" smtClean="0">
                  <a:latin typeface="Arial" panose="020B0604020202020204" pitchFamily="34" charset="0"/>
                  <a:cs typeface="B Nazanin" panose="00000400000000000000" pitchFamily="2" charset="-78"/>
                </a:rPr>
                <a:t>                     </a:t>
              </a:r>
              <a:endParaRPr lang="en-US" altLang="zh-CN" sz="3200" b="1" kern="0" dirty="0">
                <a:latin typeface="Arial" panose="020B0604020202020204" pitchFamily="34" charset="0"/>
                <a:cs typeface="B Nazanin" panose="00000400000000000000" pitchFamily="2" charset="-78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zh-CN" altLang="en-US" sz="3200" b="1" kern="0" dirty="0">
                  <a:latin typeface="Arial" panose="020B0604020202020204" pitchFamily="34" charset="0"/>
                  <a:cs typeface="B Nazanin" panose="00000400000000000000" pitchFamily="2" charset="-78"/>
                </a:rPr>
                <a:t>        </a:t>
              </a:r>
              <a:r>
                <a:rPr lang="en-US" altLang="zh-CN" sz="3200" b="1" kern="0" dirty="0">
                  <a:latin typeface="Arial" panose="020B0604020202020204" pitchFamily="34" charset="0"/>
                  <a:cs typeface="B Nazanin" panose="00000400000000000000" pitchFamily="2" charset="-78"/>
                </a:rPr>
                <a:t>          </a:t>
              </a: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fa-IR" altLang="zh-CN" sz="3200" b="1" kern="0" dirty="0" smtClean="0">
                  <a:latin typeface="Arial" panose="020B0604020202020204" pitchFamily="34" charset="0"/>
                  <a:cs typeface="B Nazanin" panose="00000400000000000000" pitchFamily="2" charset="-78"/>
                </a:rPr>
                <a:t>همدردی</a:t>
              </a:r>
              <a:endParaRPr lang="en-US" altLang="zh-CN" sz="3200" b="1" kern="0" dirty="0">
                <a:latin typeface="Arial" panose="020B0604020202020204" pitchFamily="34" charset="0"/>
                <a:cs typeface="B Nazanin" panose="00000400000000000000" pitchFamily="2" charset="-78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en-US" altLang="zh-CN" sz="3600" b="1" kern="0" dirty="0">
                  <a:solidFill>
                    <a:srgbClr val="757577"/>
                  </a:solidFill>
                  <a:latin typeface="Arial" panose="020B0604020202020204" pitchFamily="34" charset="0"/>
                  <a:cs typeface="B Nazanin" panose="00000400000000000000" pitchFamily="2" charset="-78"/>
                </a:rPr>
                <a:t> </a:t>
              </a:r>
              <a:endParaRPr lang="en-US" altLang="zh-CN" sz="3200" b="1" kern="0" dirty="0">
                <a:solidFill>
                  <a:srgbClr val="00B0F0"/>
                </a:solidFill>
                <a:cs typeface="B Nazanin" panose="00000400000000000000" pitchFamily="2" charset="-78"/>
              </a:endParaRPr>
            </a:p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endParaRPr lang="en-US" altLang="zh-CN" dirty="0">
                <a:solidFill>
                  <a:schemeClr val="tx2"/>
                </a:solidFill>
                <a:latin typeface="Trebuchet MS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2" name="Left Bracket 1"/>
            <p:cNvSpPr/>
            <p:nvPr/>
          </p:nvSpPr>
          <p:spPr>
            <a:xfrm>
              <a:off x="777236" y="1001206"/>
              <a:ext cx="158594" cy="2953303"/>
            </a:xfrm>
            <a:prstGeom prst="leftBracket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cs typeface="B Nazanin" panose="00000400000000000000" pitchFamily="2" charset="-78"/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3505063" y="2065141"/>
              <a:ext cx="1830707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cs typeface="B Nazanin" panose="00000400000000000000" pitchFamily="2" charset="-78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9735" y="4568043"/>
            <a:ext cx="9739684" cy="1075526"/>
            <a:chOff x="228600" y="4289867"/>
            <a:chExt cx="8686799" cy="1075526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228600" y="4289867"/>
              <a:ext cx="8686799" cy="1075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endParaRPr lang="en-US" altLang="zh-CN" sz="2000" dirty="0">
                <a:solidFill>
                  <a:srgbClr val="C00000"/>
                </a:solidFill>
                <a:latin typeface="Trebuchet MS" pitchFamily="34" charset="0"/>
                <a:cs typeface="B Nazanin" panose="00000400000000000000" pitchFamily="2" charset="-78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fa-IR" altLang="zh-CN" sz="3200" b="1" kern="0" dirty="0" smtClean="0">
                  <a:latin typeface="Arial" panose="020B0604020202020204" pitchFamily="34" charset="0"/>
                  <a:cs typeface="B Nazanin" panose="00000400000000000000" pitchFamily="2" charset="-78"/>
                </a:rPr>
                <a:t>   تصمیم  گیری برای اهدای عضو </a:t>
              </a:r>
              <a:r>
                <a:rPr lang="fa-IR" altLang="zh-CN" sz="3200" b="1" kern="0" dirty="0" smtClean="0">
                  <a:solidFill>
                    <a:srgbClr val="757577"/>
                  </a:solidFill>
                  <a:latin typeface="Arial" panose="020B0604020202020204" pitchFamily="34" charset="0"/>
                  <a:cs typeface="B Nazanin" panose="00000400000000000000" pitchFamily="2" charset="-78"/>
                </a:rPr>
                <a:t>              </a:t>
              </a:r>
              <a:r>
                <a:rPr lang="fa-IR" altLang="zh-CN" sz="3200" b="1" kern="0" dirty="0" smtClean="0">
                  <a:solidFill>
                    <a:srgbClr val="92D050"/>
                  </a:solidFill>
                  <a:latin typeface="Arial" panose="020B0604020202020204" pitchFamily="34" charset="0"/>
                  <a:cs typeface="B Nazanin" panose="00000400000000000000" pitchFamily="2" charset="-78"/>
                </a:rPr>
                <a:t>نقش خانواده</a:t>
              </a:r>
              <a:endParaRPr lang="en-US" altLang="zh-CN" sz="3200" b="1" kern="0" dirty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endParaRPr lang="en-US" altLang="zh-CN" sz="3200" b="1" kern="0" dirty="0">
                <a:solidFill>
                  <a:srgbClr val="757577"/>
                </a:solidFill>
                <a:latin typeface="Arial" panose="020B0604020202020204" pitchFamily="34" charset="0"/>
                <a:cs typeface="B Nazanin" panose="00000400000000000000" pitchFamily="2" charset="-78"/>
              </a:endParaRPr>
            </a:p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endParaRPr lang="en-US" altLang="zh-CN" dirty="0">
                <a:solidFill>
                  <a:schemeClr val="tx2"/>
                </a:solidFill>
                <a:latin typeface="Trebuchet MS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2139018" y="4841484"/>
              <a:ext cx="6858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676" y="883229"/>
            <a:ext cx="2231743" cy="2991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067" y="4072580"/>
            <a:ext cx="2398960" cy="2398960"/>
          </a:xfrm>
          <a:prstGeom prst="rect">
            <a:avLst/>
          </a:prstGeom>
        </p:spPr>
      </p:pic>
      <p:sp>
        <p:nvSpPr>
          <p:cNvPr id="12" name="Left Brace 11"/>
          <p:cNvSpPr/>
          <p:nvPr/>
        </p:nvSpPr>
        <p:spPr>
          <a:xfrm flipH="1">
            <a:off x="3451288" y="1505922"/>
            <a:ext cx="343675" cy="2992582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3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83550" y="4614022"/>
            <a:ext cx="7948622" cy="117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7200" dirty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همراه نمودن کادر درمان</a:t>
            </a:r>
            <a:endParaRPr lang="en-US" altLang="fa-IR" sz="7200" dirty="0">
              <a:solidFill>
                <a:srgbClr val="92D05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F9EDD5-0057-468E-AB2A-EA49DF2B69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2"/>
          <a:stretch/>
        </p:blipFill>
        <p:spPr>
          <a:xfrm>
            <a:off x="577246" y="2076500"/>
            <a:ext cx="2271860" cy="21497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9BAD87-38C5-4591-911C-B7B61AE5E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3845" y="2678877"/>
            <a:ext cx="6373090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8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Key Points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23D284-D319-44FE-A778-39329B4AA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8563" y="-433514"/>
            <a:ext cx="1722933" cy="622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40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52655"/>
            <a:ext cx="12441382" cy="1219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26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7" y="637421"/>
            <a:ext cx="4728730" cy="6741818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793998" y="522729"/>
            <a:ext cx="198483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a-IR" altLang="fa-IR" sz="6600" b="1" dirty="0" smtClean="0">
                <a:solidFill>
                  <a:srgbClr val="27C2F9"/>
                </a:solidFill>
                <a:latin typeface="Trebuchet MS" pitchFamily="34" charset="0"/>
                <a:cs typeface="B Nazanin" panose="00000400000000000000" pitchFamily="2" charset="-78"/>
              </a:rPr>
              <a:t>اهداف</a:t>
            </a:r>
            <a:endParaRPr lang="en-US" altLang="fa-IR" sz="6600" b="1" dirty="0">
              <a:solidFill>
                <a:srgbClr val="27C2F9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49237" y="1630725"/>
            <a:ext cx="82296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3600" dirty="0">
                <a:cs typeface="B Nazanin" panose="00000400000000000000" pitchFamily="2" charset="-78"/>
              </a:rPr>
              <a:t>ایجاد اعتماد</a:t>
            </a: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3600" dirty="0" smtClean="0">
                <a:cs typeface="B Nazanin" panose="00000400000000000000" pitchFamily="2" charset="-78"/>
              </a:rPr>
              <a:t>گردآوری اطلاعات</a:t>
            </a: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3600" dirty="0" smtClean="0">
                <a:cs typeface="B Nazanin" panose="00000400000000000000" pitchFamily="2" charset="-78"/>
              </a:rPr>
              <a:t>کمک در اخذ رضایت</a:t>
            </a: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3600" dirty="0" smtClean="0">
                <a:cs typeface="B Nazanin" panose="00000400000000000000" pitchFamily="2" charset="-78"/>
              </a:rPr>
              <a:t>اجرای دستورات دارویی</a:t>
            </a:r>
            <a:endParaRPr lang="fa-IR" sz="3600" dirty="0">
              <a:cs typeface="B Nazanin" panose="00000400000000000000" pitchFamily="2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3600" dirty="0">
              <a:solidFill>
                <a:srgbClr val="747475"/>
              </a:solidFill>
              <a:cs typeface="B Nazanin" panose="00000400000000000000" pitchFamily="2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3600" dirty="0">
              <a:solidFill>
                <a:srgbClr val="747475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3600" dirty="0">
              <a:solidFill>
                <a:srgbClr val="747475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3600" dirty="0">
              <a:solidFill>
                <a:srgbClr val="747475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3600" dirty="0">
              <a:solidFill>
                <a:srgbClr val="747475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37"/>
          <a:stretch/>
        </p:blipFill>
        <p:spPr>
          <a:xfrm>
            <a:off x="5051735" y="4321150"/>
            <a:ext cx="5991872" cy="2536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735785"/>
            <a:ext cx="12441382" cy="12192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775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60126" y="4595595"/>
            <a:ext cx="7948622" cy="117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7200" dirty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انتخاب زمان مناسب</a:t>
            </a:r>
            <a:endParaRPr lang="en-US" altLang="fa-IR" sz="7200" dirty="0">
              <a:solidFill>
                <a:srgbClr val="92D05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B4218-E90E-4EA8-8C7A-B6FD3B28BB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2"/>
          <a:stretch/>
        </p:blipFill>
        <p:spPr>
          <a:xfrm>
            <a:off x="468389" y="1993954"/>
            <a:ext cx="2271860" cy="21497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BF0200-F81F-4774-9BB1-C9BAF237A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874" y="2570021"/>
            <a:ext cx="6373090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8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Key Points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8881F3-207B-4D0C-B506-921BA0DEA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8748" y="0"/>
            <a:ext cx="1722933" cy="622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40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52655"/>
            <a:ext cx="12441382" cy="1219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0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739785" y="4523464"/>
            <a:ext cx="411843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a-IR" altLang="fa-IR" sz="3200" b="1" dirty="0" smtClean="0">
                <a:solidFill>
                  <a:srgbClr val="27C2F9"/>
                </a:solidFill>
                <a:latin typeface="Trebuchet MS" pitchFamily="34" charset="0"/>
                <a:cs typeface="B Nazanin" panose="00000400000000000000" pitchFamily="2" charset="-78"/>
              </a:rPr>
              <a:t>ابتدای</a:t>
            </a:r>
            <a:r>
              <a:rPr lang="fa-IR" altLang="fa-IR" sz="6600" b="1" dirty="0" smtClean="0">
                <a:solidFill>
                  <a:srgbClr val="27C2F9"/>
                </a:solidFill>
                <a:latin typeface="Trebuchet MS" pitchFamily="34" charset="0"/>
                <a:cs typeface="B Nazanin" panose="00000400000000000000" pitchFamily="2" charset="-78"/>
              </a:rPr>
              <a:t> </a:t>
            </a:r>
            <a:r>
              <a:rPr lang="fa-IR" altLang="fa-IR" sz="5400" b="1" dirty="0" smtClean="0">
                <a:solidFill>
                  <a:srgbClr val="27C2F9"/>
                </a:solidFill>
                <a:latin typeface="Trebuchet MS" pitchFamily="34" charset="0"/>
                <a:cs typeface="B Nazanin" panose="00000400000000000000" pitchFamily="2" charset="-78"/>
              </a:rPr>
              <a:t>زمان ملاقات</a:t>
            </a:r>
            <a:endParaRPr lang="en-US" altLang="fa-IR" sz="6600" b="1" dirty="0">
              <a:solidFill>
                <a:srgbClr val="27C2F9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754580" y="1219130"/>
            <a:ext cx="82296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3200" b="1" dirty="0" smtClean="0">
                <a:latin typeface="Arial" panose="020B0604020202020204" pitchFamily="34" charset="0"/>
                <a:cs typeface="B Nazanin" panose="00000400000000000000" pitchFamily="2" charset="-78"/>
              </a:rPr>
              <a:t>بعد </a:t>
            </a:r>
            <a:r>
              <a:rPr lang="fa-IR" altLang="zh-CN" sz="3200" b="1" dirty="0">
                <a:latin typeface="Arial" panose="020B0604020202020204" pitchFamily="34" charset="0"/>
                <a:cs typeface="B Nazanin" panose="00000400000000000000" pitchFamily="2" charset="-78"/>
              </a:rPr>
              <a:t>از </a:t>
            </a:r>
            <a:r>
              <a:rPr lang="fa-IR" altLang="zh-CN" sz="3200" b="1" dirty="0" smtClean="0">
                <a:latin typeface="Arial" panose="020B0604020202020204" pitchFamily="34" charset="0"/>
                <a:cs typeface="B Nazanin" panose="00000400000000000000" pitchFamily="2" charset="-78"/>
              </a:rPr>
              <a:t>غذا</a:t>
            </a:r>
          </a:p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3200" b="1" dirty="0" smtClean="0">
                <a:latin typeface="Arial" panose="020B0604020202020204" pitchFamily="34" charset="0"/>
                <a:cs typeface="B Nazanin" panose="00000400000000000000" pitchFamily="2" charset="-78"/>
              </a:rPr>
              <a:t>بعد </a:t>
            </a:r>
            <a:r>
              <a:rPr lang="fa-IR" altLang="zh-CN" sz="3200" b="1" dirty="0">
                <a:latin typeface="Arial" panose="020B0604020202020204" pitchFamily="34" charset="0"/>
                <a:cs typeface="B Nazanin" panose="00000400000000000000" pitchFamily="2" charset="-78"/>
              </a:rPr>
              <a:t>از استراحت</a:t>
            </a:r>
            <a:endParaRPr lang="en-US" altLang="zh-CN" sz="3200" b="1" dirty="0"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3200" b="1" dirty="0">
                <a:latin typeface="Arial" panose="020B0604020202020204" pitchFamily="34" charset="0"/>
                <a:cs typeface="B Nazanin" panose="00000400000000000000" pitchFamily="2" charset="-78"/>
              </a:rPr>
              <a:t>هنگامی که اکثر اعضای خانواده ، </a:t>
            </a:r>
            <a:endParaRPr lang="fa-IR" altLang="zh-CN" sz="3200" b="1" dirty="0" smtClean="0"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algn="r" rtl="1">
              <a:spcBef>
                <a:spcPct val="20000"/>
              </a:spcBef>
              <a:buClr>
                <a:schemeClr val="tx1"/>
              </a:buClr>
              <a:buSzPct val="90000"/>
            </a:pPr>
            <a:r>
              <a:rPr lang="fa-IR" altLang="zh-CN" sz="3200" b="1" dirty="0" smtClean="0">
                <a:latin typeface="Arial" panose="020B0604020202020204" pitchFamily="34" charset="0"/>
                <a:cs typeface="B Nazanin" panose="00000400000000000000" pitchFamily="2" charset="-78"/>
              </a:rPr>
              <a:t>     به </a:t>
            </a:r>
            <a:r>
              <a:rPr lang="fa-IR" altLang="zh-CN" sz="3200" b="1" dirty="0">
                <a:latin typeface="Arial" panose="020B0604020202020204" pitchFamily="34" charset="0"/>
                <a:cs typeface="B Nazanin" panose="00000400000000000000" pitchFamily="2" charset="-78"/>
              </a:rPr>
              <a:t>ویژه </a:t>
            </a:r>
            <a:r>
              <a:rPr lang="fa-IR" altLang="zh-CN" sz="3200" b="1" dirty="0" smtClean="0">
                <a:latin typeface="Arial" panose="020B0604020202020204" pitchFamily="34" charset="0"/>
                <a:cs typeface="B Nazanin" panose="00000400000000000000" pitchFamily="2" charset="-78"/>
              </a:rPr>
              <a:t>اشخاص </a:t>
            </a:r>
            <a:r>
              <a:rPr lang="fa-IR" altLang="zh-CN" sz="3200" b="1" dirty="0">
                <a:latin typeface="Arial" panose="020B0604020202020204" pitchFamily="34" charset="0"/>
                <a:cs typeface="B Nazanin" panose="00000400000000000000" pitchFamily="2" charset="-78"/>
              </a:rPr>
              <a:t>منفی موثر </a:t>
            </a:r>
            <a:r>
              <a:rPr lang="fa-IR" altLang="zh-CN" sz="3200" b="1" dirty="0" smtClean="0">
                <a:latin typeface="Arial" panose="020B0604020202020204" pitchFamily="34" charset="0"/>
                <a:cs typeface="B Nazanin" panose="00000400000000000000" pitchFamily="2" charset="-78"/>
              </a:rPr>
              <a:t>،</a:t>
            </a:r>
          </a:p>
          <a:p>
            <a:pPr algn="r" rtl="1">
              <a:spcBef>
                <a:spcPct val="20000"/>
              </a:spcBef>
              <a:buClr>
                <a:schemeClr val="tx1"/>
              </a:buClr>
              <a:buSzPct val="90000"/>
            </a:pPr>
            <a:r>
              <a:rPr lang="fa-IR" altLang="zh-CN" sz="3200" b="1" dirty="0">
                <a:latin typeface="Arial" panose="020B0604020202020204" pitchFamily="34" charset="0"/>
                <a:cs typeface="B Nazanin" panose="00000400000000000000" pitchFamily="2" charset="-78"/>
              </a:rPr>
              <a:t> </a:t>
            </a:r>
            <a:r>
              <a:rPr lang="fa-IR" altLang="zh-CN" sz="3200" b="1" dirty="0" smtClean="0">
                <a:latin typeface="Arial" panose="020B0604020202020204" pitchFamily="34" charset="0"/>
                <a:cs typeface="B Nazanin" panose="00000400000000000000" pitchFamily="2" charset="-78"/>
              </a:rPr>
              <a:t>    حضور </a:t>
            </a:r>
            <a:r>
              <a:rPr lang="fa-IR" altLang="zh-CN" sz="3200" b="1" dirty="0">
                <a:latin typeface="Arial" panose="020B0604020202020204" pitchFamily="34" charset="0"/>
                <a:cs typeface="B Nazanin" panose="00000400000000000000" pitchFamily="2" charset="-78"/>
              </a:rPr>
              <a:t>دارند</a:t>
            </a:r>
            <a:endParaRPr lang="en-US" altLang="zh-CN" sz="3200" b="1" dirty="0"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pPr>
            <a:endParaRPr lang="en-US" sz="3200" dirty="0"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pPr>
            <a:endParaRPr lang="en-US" sz="3200" dirty="0"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pPr>
            <a:endParaRPr lang="en-US" sz="3200" dirty="0"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pPr>
            <a:endParaRPr lang="en-US" sz="3200" dirty="0"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pPr>
            <a:endParaRPr lang="en-US" sz="3200" dirty="0">
              <a:latin typeface="Trebuchet MS" pitchFamily="34" charset="0"/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" y="1056549"/>
            <a:ext cx="6844144" cy="5610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907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68" y="789184"/>
            <a:ext cx="3546763" cy="3089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9406" y="3777608"/>
            <a:ext cx="2159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</a:rPr>
              <a:t>Marketing</a:t>
            </a:r>
            <a:endParaRPr lang="en-US" sz="3600" b="1" dirty="0">
              <a:solidFill>
                <a:srgbClr val="00B0F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97032" y="3554354"/>
            <a:ext cx="5342285" cy="2886475"/>
            <a:chOff x="552451" y="3971525"/>
            <a:chExt cx="5342285" cy="2886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51" y="3971525"/>
              <a:ext cx="3335482" cy="28864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5400000">
              <a:off x="3364690" y="5365036"/>
              <a:ext cx="1694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92D050"/>
                  </a:solidFill>
                </a:rPr>
                <a:t>Cultural</a:t>
              </a:r>
              <a:endParaRPr lang="en-US" sz="3600" b="1" dirty="0">
                <a:solidFill>
                  <a:srgbClr val="92D050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5" idx="2"/>
              <a:endCxn id="7" idx="0"/>
            </p:cNvCxnSpPr>
            <p:nvPr/>
          </p:nvCxnSpPr>
          <p:spPr>
            <a:xfrm flipH="1">
              <a:off x="4534947" y="4841110"/>
              <a:ext cx="1359789" cy="84709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839317" y="2886271"/>
            <a:ext cx="6421955" cy="4530436"/>
            <a:chOff x="5770045" y="3303442"/>
            <a:chExt cx="6421955" cy="45304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564" y="3303442"/>
              <a:ext cx="4530436" cy="45304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6524176" y="5365036"/>
              <a:ext cx="18389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92D050"/>
                  </a:solidFill>
                </a:rPr>
                <a:t>Business</a:t>
              </a:r>
              <a:endParaRPr lang="en-US" sz="3600" b="1" dirty="0">
                <a:solidFill>
                  <a:srgbClr val="92D050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5" idx="2"/>
              <a:endCxn id="6" idx="0"/>
            </p:cNvCxnSpPr>
            <p:nvPr/>
          </p:nvCxnSpPr>
          <p:spPr>
            <a:xfrm>
              <a:off x="5770045" y="4841110"/>
              <a:ext cx="1350448" cy="847091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8128850" y="2224552"/>
            <a:ext cx="28456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4000" b="1" dirty="0" smtClean="0">
                <a:cs typeface="B Nazanin" panose="00000400000000000000" pitchFamily="2" charset="-78"/>
              </a:rPr>
              <a:t>موفقیت در </a:t>
            </a:r>
          </a:p>
          <a:p>
            <a:pPr algn="ctr"/>
            <a:r>
              <a:rPr lang="fa-IR" sz="4000" b="1" dirty="0" smtClean="0">
                <a:cs typeface="B Nazanin" panose="00000400000000000000" pitchFamily="2" charset="-78"/>
              </a:rPr>
              <a:t>ارائه ی محصول</a:t>
            </a:r>
            <a:endParaRPr lang="en-US" sz="4000" b="1" dirty="0">
              <a:cs typeface="B Nazanin" panose="00000400000000000000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8284" y="2224552"/>
            <a:ext cx="26933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4000" b="1" dirty="0" smtClean="0">
                <a:cs typeface="B Nazanin" panose="00000400000000000000" pitchFamily="2" charset="-78"/>
              </a:rPr>
              <a:t>موفقیت در </a:t>
            </a:r>
          </a:p>
          <a:p>
            <a:pPr algn="ctr"/>
            <a:r>
              <a:rPr lang="fa-IR" sz="4000" b="1" dirty="0" smtClean="0">
                <a:cs typeface="B Nazanin" panose="00000400000000000000" pitchFamily="2" charset="-78"/>
              </a:rPr>
              <a:t>ارائه ی مفاهیم</a:t>
            </a:r>
            <a:endParaRPr lang="en-US" sz="4000" b="1" dirty="0">
              <a:cs typeface="B Nazanin" panose="00000400000000000000" pitchFamily="2" charset="-7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52655"/>
            <a:ext cx="12441382" cy="12192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419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69893" y="4694944"/>
            <a:ext cx="7948622" cy="117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7200" dirty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انتخاب مکان مناسب</a:t>
            </a:r>
            <a:endParaRPr lang="en-US" altLang="fa-IR" sz="7200" dirty="0">
              <a:solidFill>
                <a:srgbClr val="92D05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E503D-819C-4E55-A98D-02064989CE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2"/>
          <a:stretch/>
        </p:blipFill>
        <p:spPr>
          <a:xfrm>
            <a:off x="468389" y="1993954"/>
            <a:ext cx="2271860" cy="21497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30564B-3CEA-4793-820D-233CF342A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874" y="2570021"/>
            <a:ext cx="6373090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8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Key Points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21CAE8-3848-45E2-AAC6-A8D835419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8748" y="0"/>
            <a:ext cx="1722933" cy="622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40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52655"/>
            <a:ext cx="12441382" cy="1219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716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413"/>
            <a:ext cx="12288982" cy="6501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019183"/>
            <a:ext cx="2006716" cy="4506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12" y="2512810"/>
            <a:ext cx="1842005" cy="3519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75" y="1954131"/>
            <a:ext cx="2735817" cy="4636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8878" y="2019183"/>
            <a:ext cx="2575881" cy="4965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12" y="2102812"/>
            <a:ext cx="5817400" cy="4558146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40536" y="718146"/>
            <a:ext cx="95173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a-IR" altLang="fa-IR" sz="3200" b="1" dirty="0" smtClean="0">
                <a:solidFill>
                  <a:srgbClr val="27C2F9"/>
                </a:solidFill>
                <a:latin typeface="Trebuchet MS" pitchFamily="34" charset="0"/>
                <a:cs typeface="B Nazanin" panose="00000400000000000000" pitchFamily="2" charset="-78"/>
              </a:rPr>
              <a:t>مصاحبه در راهروی بیمارستان و محیط های غیر اختصاصی، </a:t>
            </a:r>
            <a:r>
              <a:rPr lang="fa-IR" altLang="fa-IR" sz="4000" b="1" dirty="0" smtClean="0">
                <a:solidFill>
                  <a:srgbClr val="FF0000"/>
                </a:solidFill>
                <a:latin typeface="Trebuchet MS" pitchFamily="34" charset="0"/>
                <a:cs typeface="B Nazanin" panose="00000400000000000000" pitchFamily="2" charset="-78"/>
              </a:rPr>
              <a:t>ممنوع</a:t>
            </a:r>
            <a:endParaRPr lang="en-US" altLang="fa-IR" sz="4000" b="1" dirty="0">
              <a:solidFill>
                <a:srgbClr val="FF0000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851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56119" y="804059"/>
            <a:ext cx="8696202" cy="55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4400" b="1" dirty="0" smtClean="0">
                <a:solidFill>
                  <a:srgbClr val="00B0F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معیارهای بهترین مکان برای مصاحبه</a:t>
            </a:r>
            <a:endParaRPr lang="es-ES" sz="4400" b="1" dirty="0">
              <a:solidFill>
                <a:srgbClr val="00B0F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71351" y="1725398"/>
            <a:ext cx="2868247" cy="16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800" b="1" dirty="0" smtClean="0">
                <a:solidFill>
                  <a:srgbClr val="00B0F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خصوصی</a:t>
            </a:r>
          </a:p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800" b="1" dirty="0" smtClean="0">
                <a:solidFill>
                  <a:srgbClr val="00B0F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راحت</a:t>
            </a:r>
          </a:p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800" b="1" dirty="0" smtClean="0">
                <a:solidFill>
                  <a:srgbClr val="00B0F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کوچک</a:t>
            </a:r>
            <a:endParaRPr lang="en-US" altLang="zh-CN" sz="2800" b="1" dirty="0">
              <a:solidFill>
                <a:srgbClr val="00B0F1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endParaRPr lang="en-US" altLang="zh-CN" sz="2800" b="1" dirty="0">
              <a:solidFill>
                <a:srgbClr val="00B0F1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1246" y="3457553"/>
            <a:ext cx="4692365" cy="2881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defRPr/>
            </a:pPr>
            <a:endParaRPr lang="fa-IR" altLang="en-US" b="1" dirty="0" smtClean="0">
              <a:solidFill>
                <a:srgbClr val="00206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fa-IR" altLang="en-US" b="1" dirty="0">
                <a:solidFill>
                  <a:srgbClr val="00206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مکانی خصوصی و </a:t>
            </a:r>
            <a:r>
              <a:rPr lang="fa-IR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آرام</a:t>
            </a: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fa-IR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تعداد </a:t>
            </a:r>
            <a:r>
              <a:rPr lang="fa-IR" altLang="en-US" b="1" dirty="0">
                <a:solidFill>
                  <a:srgbClr val="00206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کافی صندلی راحت ، </a:t>
            </a:r>
            <a:r>
              <a:rPr lang="fa-IR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ترجیحاً</a:t>
            </a:r>
            <a:r>
              <a:rPr lang="fa-IR" altLang="en-US" b="1" dirty="0">
                <a:solidFill>
                  <a:srgbClr val="00206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 دایره ای باشد</a:t>
            </a: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fa-IR" altLang="en-US" b="1" dirty="0">
                <a:solidFill>
                  <a:srgbClr val="00206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بدون هیچ مانعی</a:t>
            </a: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fa-IR" altLang="en-US" b="1" dirty="0">
                <a:solidFill>
                  <a:srgbClr val="00206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نور طبیعی</a:t>
            </a: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fa-IR" altLang="en-US" b="1" dirty="0">
                <a:solidFill>
                  <a:srgbClr val="00206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دکوراسیون (لازم نیست)</a:t>
            </a: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fa-IR" altLang="en-US" b="1" dirty="0">
                <a:solidFill>
                  <a:srgbClr val="00206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تلفن</a:t>
            </a: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fa-IR" altLang="en-US" b="1" dirty="0">
                <a:solidFill>
                  <a:srgbClr val="00206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کاغذ و خودکار</a:t>
            </a: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fa-IR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دستمال</a:t>
            </a:r>
            <a:endParaRPr lang="fa-IR" altLang="en-US" b="1" dirty="0">
              <a:solidFill>
                <a:srgbClr val="00206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fa-IR" altLang="en-US" b="1" dirty="0">
                <a:solidFill>
                  <a:srgbClr val="00206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نوشیدنی های گرم و سرد یا حداقل </a:t>
            </a:r>
            <a:r>
              <a:rPr lang="fa-IR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آب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05" y="1725398"/>
            <a:ext cx="7507795" cy="5132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425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85283" y="4559602"/>
            <a:ext cx="7948622" cy="173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400" dirty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عدم پرهیز از رویارویی با افراد منفی تأثیرگذار</a:t>
            </a:r>
            <a:endParaRPr lang="en-US" altLang="fa-IR" sz="5400" dirty="0">
              <a:solidFill>
                <a:srgbClr val="92D05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732EA-6C14-4E9C-A47B-1EAE367811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2"/>
          <a:stretch/>
        </p:blipFill>
        <p:spPr>
          <a:xfrm>
            <a:off x="468389" y="1993954"/>
            <a:ext cx="2271860" cy="21497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0BBE6A-B975-49AB-BAD9-FA71F5EB5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874" y="2570021"/>
            <a:ext cx="6373090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8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Key Points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890F8F-0F04-47A7-953A-1A148AFCC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8748" y="0"/>
            <a:ext cx="1722933" cy="622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40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52655"/>
            <a:ext cx="12441382" cy="1219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7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944970" y="991623"/>
            <a:ext cx="58340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5400" b="1" dirty="0" smtClean="0">
                <a:solidFill>
                  <a:srgbClr val="8EC04B"/>
                </a:solidFill>
                <a:latin typeface="Arial" panose="020B0604020202020204" pitchFamily="34" charset="0"/>
                <a:cs typeface="2  Nazanin" panose="00000400000000000000" pitchFamily="2" charset="-78"/>
              </a:rPr>
              <a:t>تاثیر افراد منفی </a:t>
            </a:r>
            <a:endParaRPr lang="es-ES" sz="5400" b="1" dirty="0">
              <a:solidFill>
                <a:srgbClr val="8EC04B"/>
              </a:solidFill>
              <a:latin typeface="Arial" panose="020B0604020202020204" pitchFamily="34" charset="0"/>
              <a:cs typeface="2 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3521" y="1707895"/>
            <a:ext cx="3581400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a-IR" sz="3700" b="1" kern="0" dirty="0" smtClean="0">
                <a:solidFill>
                  <a:srgbClr val="00B0F0"/>
                </a:solidFill>
                <a:cs typeface="2  Nazanin" panose="00000400000000000000" pitchFamily="2" charset="-78"/>
              </a:rPr>
              <a:t>مفید ترین افراد </a:t>
            </a:r>
            <a:endParaRPr lang="en-US" sz="3700" b="1" kern="0" dirty="0">
              <a:solidFill>
                <a:srgbClr val="00B0F0"/>
              </a:solidFill>
              <a:cs typeface="2 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334" y="1707895"/>
            <a:ext cx="4114800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a-IR" sz="3700" b="1" kern="0" dirty="0" err="1" smtClean="0">
                <a:solidFill>
                  <a:srgbClr val="00B0F0"/>
                </a:solidFill>
                <a:cs typeface="2  Nazanin" panose="00000400000000000000" pitchFamily="2" charset="-78"/>
              </a:rPr>
              <a:t>مضرترین</a:t>
            </a:r>
            <a:r>
              <a:rPr lang="fa-IR" sz="3700" b="1" kern="0" dirty="0" smtClean="0">
                <a:solidFill>
                  <a:srgbClr val="00B0F0"/>
                </a:solidFill>
                <a:cs typeface="2  Nazanin" panose="00000400000000000000" pitchFamily="2" charset="-78"/>
              </a:rPr>
              <a:t> افراد</a:t>
            </a:r>
            <a:endParaRPr lang="en-US" sz="3700" b="1" kern="0" dirty="0">
              <a:solidFill>
                <a:srgbClr val="00B0F0"/>
              </a:solidFill>
              <a:cs typeface="2 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43" y="2369615"/>
            <a:ext cx="4613366" cy="4307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212" y="2497838"/>
            <a:ext cx="4248018" cy="4248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45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40211" y="809914"/>
            <a:ext cx="58340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4400" b="1" dirty="0" smtClean="0">
                <a:solidFill>
                  <a:srgbClr val="8EC04B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پس باید آنها را:</a:t>
            </a:r>
            <a:endParaRPr lang="es-ES" sz="4400" b="1" dirty="0">
              <a:solidFill>
                <a:srgbClr val="8EC04B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11636" y="1809726"/>
            <a:ext cx="5056909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  <a:defRPr/>
            </a:pPr>
            <a:r>
              <a:rPr lang="fa-IR" sz="3200" b="1" kern="0" dirty="0" smtClean="0">
                <a:solidFill>
                  <a:srgbClr val="00B0F0"/>
                </a:solidFill>
                <a:cs typeface="B Nazanin" panose="00000400000000000000" pitchFamily="2" charset="-78"/>
              </a:rPr>
              <a:t>1- بیابید</a:t>
            </a:r>
          </a:p>
          <a:p>
            <a:pPr algn="r">
              <a:lnSpc>
                <a:spcPct val="200000"/>
              </a:lnSpc>
              <a:defRPr/>
            </a:pPr>
            <a:r>
              <a:rPr lang="fa-IR" sz="3200" b="1" kern="0" dirty="0" smtClean="0">
                <a:solidFill>
                  <a:srgbClr val="00B0F0"/>
                </a:solidFill>
                <a:cs typeface="B Nazanin" panose="00000400000000000000" pitchFamily="2" charset="-78"/>
              </a:rPr>
              <a:t>2- جدی بگیرید</a:t>
            </a:r>
          </a:p>
          <a:p>
            <a:pPr algn="r">
              <a:lnSpc>
                <a:spcPct val="200000"/>
              </a:lnSpc>
              <a:defRPr/>
            </a:pPr>
            <a:r>
              <a:rPr lang="fa-IR" sz="3200" b="1" kern="0" dirty="0" smtClean="0">
                <a:solidFill>
                  <a:srgbClr val="00B0F0"/>
                </a:solidFill>
                <a:cs typeface="B Nazanin" panose="00000400000000000000" pitchFamily="2" charset="-78"/>
              </a:rPr>
              <a:t>3- برایشان اهمیت قائل شوید</a:t>
            </a:r>
          </a:p>
          <a:p>
            <a:pPr algn="r">
              <a:lnSpc>
                <a:spcPct val="200000"/>
              </a:lnSpc>
              <a:defRPr/>
            </a:pPr>
            <a:r>
              <a:rPr lang="fa-IR" sz="3200" b="1" kern="0" dirty="0" smtClean="0">
                <a:solidFill>
                  <a:srgbClr val="00B0F0"/>
                </a:solidFill>
                <a:cs typeface="B Nazanin" panose="00000400000000000000" pitchFamily="2" charset="-78"/>
              </a:rPr>
              <a:t>4- از ایشان کمک بگیرید </a:t>
            </a:r>
            <a:endParaRPr lang="en-US" sz="3200" b="1" kern="0" dirty="0">
              <a:solidFill>
                <a:srgbClr val="00B0F0"/>
              </a:solidFill>
              <a:cs typeface="B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418"/>
            <a:ext cx="6203237" cy="4599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50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85283" y="4975100"/>
            <a:ext cx="7948622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400" dirty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ارائه ی صحیح خبر بد</a:t>
            </a:r>
            <a:endParaRPr lang="en-US" altLang="fa-IR" sz="5400" dirty="0">
              <a:solidFill>
                <a:srgbClr val="92D05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BB23C-E954-4014-9F37-1FCD7B9B9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2"/>
          <a:stretch/>
        </p:blipFill>
        <p:spPr>
          <a:xfrm>
            <a:off x="468389" y="1993954"/>
            <a:ext cx="2271860" cy="21497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2D11A7-30A5-4CD7-B7F9-F611029CE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874" y="2570021"/>
            <a:ext cx="6373090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8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Key Points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08E7B9-C720-48A3-8231-A4A8CDE0B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8748" y="0"/>
            <a:ext cx="1722933" cy="622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40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52655"/>
            <a:ext cx="12441382" cy="1219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37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 flipH="1">
            <a:off x="435266" y="3894915"/>
            <a:ext cx="3124198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solidFill>
                  <a:schemeClr val="bg1"/>
                </a:solidFill>
                <a:cs typeface="B Yekan" panose="00000400000000000000" pitchFamily="2" charset="-78"/>
              </a:rPr>
              <a:t>عدم ارائه ی صحیح خبر بد</a:t>
            </a:r>
            <a:endParaRPr lang="en-US" sz="20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2812085" y="884186"/>
            <a:ext cx="650734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4000" b="1" dirty="0" smtClean="0">
                <a:solidFill>
                  <a:srgbClr val="00AEEF"/>
                </a:solidFill>
                <a:cs typeface="B Yekan" panose="00000400000000000000" pitchFamily="2" charset="-78"/>
              </a:rPr>
              <a:t>علت اهمیت ارائه ی خبر بد</a:t>
            </a:r>
            <a:endParaRPr lang="es-ES" sz="4000" b="1" dirty="0">
              <a:solidFill>
                <a:srgbClr val="00AEEF"/>
              </a:solidFill>
              <a:cs typeface="B Yekan" panose="000004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 rot="16200000" flipH="1">
            <a:off x="2105096" y="3894915"/>
            <a:ext cx="3124198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000" dirty="0" smtClean="0">
                <a:solidFill>
                  <a:schemeClr val="bg1"/>
                </a:solidFill>
                <a:cs typeface="B Yekan" panose="00000400000000000000" pitchFamily="2" charset="-78"/>
              </a:rPr>
              <a:t>عدم درک مرگ توسط خانواده</a:t>
            </a:r>
            <a:endParaRPr lang="en-US" sz="20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 rot="16200000" flipH="1">
            <a:off x="3787626" y="3907615"/>
            <a:ext cx="3098798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000" dirty="0" smtClean="0">
                <a:solidFill>
                  <a:schemeClr val="bg1"/>
                </a:solidFill>
                <a:cs typeface="B Yekan" panose="00000400000000000000" pitchFamily="2" charset="-78"/>
              </a:rPr>
              <a:t>عدم مجوز درخواست اهدا</a:t>
            </a:r>
            <a:endParaRPr lang="en-US" sz="20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 rot="16200000" flipH="1">
            <a:off x="5444756" y="3933015"/>
            <a:ext cx="3124198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000" dirty="0" smtClean="0">
                <a:solidFill>
                  <a:schemeClr val="bg1"/>
                </a:solidFill>
                <a:cs typeface="B Yekan" panose="00000400000000000000" pitchFamily="2" charset="-78"/>
              </a:rPr>
              <a:t>عدم اهدای عضو</a:t>
            </a:r>
            <a:endParaRPr lang="en-US" sz="20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26" name="Rectangle 25"/>
          <p:cNvSpPr/>
          <p:nvPr/>
        </p:nvSpPr>
        <p:spPr>
          <a:xfrm rot="16200000" flipH="1">
            <a:off x="7114586" y="3933015"/>
            <a:ext cx="3124198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000" dirty="0" smtClean="0">
                <a:solidFill>
                  <a:schemeClr val="bg1"/>
                </a:solidFill>
                <a:cs typeface="B Yekan" panose="00000400000000000000" pitchFamily="2" charset="-78"/>
              </a:rPr>
              <a:t>عدم تأمین ارگان پیوندی</a:t>
            </a:r>
            <a:endParaRPr lang="en-US" sz="20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27" name="Rectangle 26"/>
          <p:cNvSpPr/>
          <p:nvPr/>
        </p:nvSpPr>
        <p:spPr>
          <a:xfrm rot="16200000" flipH="1">
            <a:off x="8784416" y="3907615"/>
            <a:ext cx="3124198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000" dirty="0" smtClean="0">
                <a:solidFill>
                  <a:schemeClr val="bg1"/>
                </a:solidFill>
                <a:cs typeface="B Yekan" panose="00000400000000000000" pitchFamily="2" charset="-78"/>
              </a:rPr>
              <a:t>فوت بیماران نیازمند به پیوند</a:t>
            </a:r>
            <a:endParaRPr lang="en-US" sz="20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343075" y="3974084"/>
            <a:ext cx="978408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988680" y="3974084"/>
            <a:ext cx="978408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658510" y="3974084"/>
            <a:ext cx="978408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7328340" y="3974084"/>
            <a:ext cx="978408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8998170" y="3974084"/>
            <a:ext cx="978408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052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556164" y="798834"/>
            <a:ext cx="650734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3600" b="1" dirty="0" smtClean="0">
                <a:solidFill>
                  <a:srgbClr val="00AEEF"/>
                </a:solidFill>
                <a:cs typeface="B Yekan" panose="00000400000000000000" pitchFamily="2" charset="-78"/>
              </a:rPr>
              <a:t>پروتکل های رایج ارائه ی خبر بد</a:t>
            </a:r>
            <a:endParaRPr lang="es-ES" sz="3600" b="1" dirty="0">
              <a:solidFill>
                <a:srgbClr val="00AEEF"/>
              </a:solidFill>
              <a:cs typeface="B Yeka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527416"/>
              </p:ext>
            </p:extLst>
          </p:nvPr>
        </p:nvGraphicFramePr>
        <p:xfrm>
          <a:off x="1" y="1944569"/>
          <a:ext cx="12191998" cy="44762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57879">
                  <a:extLst>
                    <a:ext uri="{9D8B030D-6E8A-4147-A177-3AD203B41FA5}">
                      <a16:colId xmlns:a16="http://schemas.microsoft.com/office/drawing/2014/main" val="3900829994"/>
                    </a:ext>
                  </a:extLst>
                </a:gridCol>
                <a:gridCol w="4351258">
                  <a:extLst>
                    <a:ext uri="{9D8B030D-6E8A-4147-A177-3AD203B41FA5}">
                      <a16:colId xmlns:a16="http://schemas.microsoft.com/office/drawing/2014/main" val="329627420"/>
                    </a:ext>
                  </a:extLst>
                </a:gridCol>
                <a:gridCol w="1905017">
                  <a:extLst>
                    <a:ext uri="{9D8B030D-6E8A-4147-A177-3AD203B41FA5}">
                      <a16:colId xmlns:a16="http://schemas.microsoft.com/office/drawing/2014/main" val="2954508839"/>
                    </a:ext>
                  </a:extLst>
                </a:gridCol>
                <a:gridCol w="1977844">
                  <a:extLst>
                    <a:ext uri="{9D8B030D-6E8A-4147-A177-3AD203B41FA5}">
                      <a16:colId xmlns:a16="http://schemas.microsoft.com/office/drawing/2014/main" val="1557598971"/>
                    </a:ext>
                  </a:extLst>
                </a:gridCol>
              </a:tblGrid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SPIKES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ABCDE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BREAKS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FIDAS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4358204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S</a:t>
                      </a:r>
                      <a:r>
                        <a:rPr lang="en-US" sz="2400" dirty="0" smtClean="0"/>
                        <a:t>etting and listening skills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A</a:t>
                      </a:r>
                      <a:r>
                        <a:rPr lang="en-US" sz="2400" dirty="0" smtClean="0"/>
                        <a:t>dvance preparation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B</a:t>
                      </a:r>
                      <a:r>
                        <a:rPr lang="en-US" sz="2400" dirty="0" smtClean="0"/>
                        <a:t>ackground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F</a:t>
                      </a:r>
                      <a:r>
                        <a:rPr lang="en-US" sz="2400" dirty="0" smtClean="0"/>
                        <a:t>irst contact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1792620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P</a:t>
                      </a:r>
                      <a:r>
                        <a:rPr lang="en-US" sz="2400" dirty="0" smtClean="0"/>
                        <a:t>atient perception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B</a:t>
                      </a:r>
                      <a:r>
                        <a:rPr lang="en-US" sz="2400" dirty="0" smtClean="0"/>
                        <a:t>uild environment/relationship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00B0F0"/>
                          </a:solidFill>
                        </a:rPr>
                        <a:t>R</a:t>
                      </a:r>
                      <a:r>
                        <a:rPr lang="en-US" sz="2400" dirty="0" smtClean="0"/>
                        <a:t>apport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I</a:t>
                      </a:r>
                      <a:r>
                        <a:rPr lang="en-US" sz="2400" dirty="0" smtClean="0"/>
                        <a:t>nfrastructure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1252478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I</a:t>
                      </a:r>
                      <a:r>
                        <a:rPr lang="en-US" sz="2400" dirty="0" smtClean="0"/>
                        <a:t>nvitation to give information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C</a:t>
                      </a:r>
                      <a:r>
                        <a:rPr lang="en-US" sz="2400" dirty="0" smtClean="0"/>
                        <a:t>ommunicate well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E</a:t>
                      </a:r>
                      <a:r>
                        <a:rPr lang="en-US" sz="2400" dirty="0" smtClean="0"/>
                        <a:t>xplore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D</a:t>
                      </a:r>
                      <a:r>
                        <a:rPr lang="en-US" sz="2400" dirty="0" smtClean="0"/>
                        <a:t>elivering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389722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k</a:t>
                      </a:r>
                      <a:r>
                        <a:rPr lang="en-US" sz="2400" dirty="0" smtClean="0"/>
                        <a:t>nowledge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D</a:t>
                      </a:r>
                      <a:r>
                        <a:rPr lang="en-US" sz="2400" dirty="0" smtClean="0"/>
                        <a:t>eal with reactions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A</a:t>
                      </a:r>
                      <a:r>
                        <a:rPr lang="en-US" sz="2400" dirty="0" smtClean="0"/>
                        <a:t>nnounce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A</a:t>
                      </a:r>
                      <a:r>
                        <a:rPr lang="en-US" sz="2400" dirty="0" smtClean="0"/>
                        <a:t>cute reaction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4484918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E</a:t>
                      </a:r>
                      <a:r>
                        <a:rPr lang="en-US" sz="2400" dirty="0" smtClean="0"/>
                        <a:t>xplore emotions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E</a:t>
                      </a:r>
                      <a:r>
                        <a:rPr lang="en-US" sz="2400" dirty="0" smtClean="0"/>
                        <a:t>ncourage emotions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K</a:t>
                      </a:r>
                      <a:r>
                        <a:rPr lang="en-US" sz="2400" dirty="0" smtClean="0"/>
                        <a:t>indling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S</a:t>
                      </a:r>
                      <a:r>
                        <a:rPr lang="en-US" sz="2400" dirty="0" smtClean="0"/>
                        <a:t>upport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8341616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S</a:t>
                      </a:r>
                      <a:r>
                        <a:rPr lang="en-US" sz="2400" dirty="0" smtClean="0"/>
                        <a:t>trategy and summarize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B0F0"/>
                          </a:solidFill>
                        </a:rPr>
                        <a:t>S</a:t>
                      </a:r>
                      <a:r>
                        <a:rPr lang="en-US" sz="2400" dirty="0" smtClean="0"/>
                        <a:t>ummarize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936130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16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819400" y="616527"/>
            <a:ext cx="650734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3600" b="1" dirty="0">
                <a:solidFill>
                  <a:srgbClr val="00AEEF"/>
                </a:solidFill>
                <a:cs typeface="B Yekan" panose="00000400000000000000" pitchFamily="2" charset="-78"/>
              </a:rPr>
              <a:t>مراحل </a:t>
            </a:r>
            <a:r>
              <a:rPr lang="fa-IR" sz="3600" b="1" dirty="0" smtClean="0">
                <a:solidFill>
                  <a:srgbClr val="00AEEF"/>
                </a:solidFill>
                <a:cs typeface="B Yekan" panose="00000400000000000000" pitchFamily="2" charset="-78"/>
              </a:rPr>
              <a:t>ارائه ی خبر بد</a:t>
            </a:r>
            <a:endParaRPr lang="es-ES" sz="3600" b="1" dirty="0">
              <a:solidFill>
                <a:srgbClr val="00AEEF"/>
              </a:solidFill>
              <a:cs typeface="B Yeka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471" y="1759527"/>
            <a:ext cx="11125200" cy="469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400" dirty="0">
                <a:cs typeface="B Yekan" panose="00000400000000000000" pitchFamily="2" charset="-78"/>
              </a:rPr>
              <a:t>1- مرحله ی پیش مقدماتی یا گردآوری اطلاعات </a:t>
            </a:r>
            <a:r>
              <a:rPr lang="en-US" altLang="zh-CN" sz="2400" dirty="0" smtClean="0">
                <a:cs typeface="B Yekan" panose="00000400000000000000" pitchFamily="2" charset="-78"/>
              </a:rPr>
              <a:t>(</a:t>
            </a:r>
            <a:r>
              <a:rPr lang="en-US" altLang="zh-CN" sz="3600" b="1" dirty="0" smtClean="0">
                <a:solidFill>
                  <a:srgbClr val="92D050"/>
                </a:solidFill>
                <a:cs typeface="B Yekan" panose="00000400000000000000" pitchFamily="2" charset="-78"/>
              </a:rPr>
              <a:t>F</a:t>
            </a:r>
            <a:r>
              <a:rPr lang="en-US" altLang="zh-CN" sz="2400" dirty="0" smtClean="0">
                <a:cs typeface="B Yekan" panose="00000400000000000000" pitchFamily="2" charset="-78"/>
              </a:rPr>
              <a:t>irst contact and </a:t>
            </a:r>
            <a:r>
              <a:rPr lang="en-US" altLang="zh-CN" sz="2400" dirty="0">
                <a:cs typeface="B Yekan" panose="00000400000000000000" pitchFamily="2" charset="-78"/>
              </a:rPr>
              <a:t>d</a:t>
            </a:r>
            <a:r>
              <a:rPr lang="en-US" altLang="zh-CN" sz="2400" dirty="0" smtClean="0">
                <a:cs typeface="B Yekan" panose="00000400000000000000" pitchFamily="2" charset="-78"/>
              </a:rPr>
              <a:t>ata </a:t>
            </a:r>
            <a:r>
              <a:rPr lang="en-US" altLang="zh-CN" sz="2400" dirty="0">
                <a:cs typeface="B Yekan" panose="00000400000000000000" pitchFamily="2" charset="-78"/>
              </a:rPr>
              <a:t>g</a:t>
            </a:r>
            <a:r>
              <a:rPr lang="en-US" altLang="zh-CN" sz="2400" dirty="0" smtClean="0">
                <a:cs typeface="B Yekan" panose="00000400000000000000" pitchFamily="2" charset="-78"/>
              </a:rPr>
              <a:t>athering</a:t>
            </a:r>
            <a:r>
              <a:rPr lang="en-US" altLang="zh-CN" sz="2400" dirty="0">
                <a:cs typeface="B Yekan" panose="00000400000000000000" pitchFamily="2" charset="-78"/>
              </a:rPr>
              <a:t>)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400" dirty="0">
                <a:cs typeface="B Yekan" panose="00000400000000000000" pitchFamily="2" charset="-78"/>
              </a:rPr>
              <a:t>2- مرحله ی مقدماتی یا بسترسازی </a:t>
            </a:r>
            <a:r>
              <a:rPr lang="en-US" altLang="zh-CN" sz="2400" dirty="0" smtClean="0">
                <a:cs typeface="B Yekan" panose="00000400000000000000" pitchFamily="2" charset="-78"/>
              </a:rPr>
              <a:t>(</a:t>
            </a:r>
            <a:r>
              <a:rPr lang="en-US" altLang="zh-CN" sz="3600" b="1" dirty="0" smtClean="0">
                <a:solidFill>
                  <a:srgbClr val="92D050"/>
                </a:solidFill>
                <a:cs typeface="B Yekan" panose="00000400000000000000" pitchFamily="2" charset="-78"/>
              </a:rPr>
              <a:t>I</a:t>
            </a:r>
            <a:r>
              <a:rPr lang="en-US" altLang="zh-CN" sz="2400" dirty="0" smtClean="0">
                <a:cs typeface="B Yekan" panose="00000400000000000000" pitchFamily="2" charset="-78"/>
              </a:rPr>
              <a:t>nfrastructure </a:t>
            </a:r>
            <a:r>
              <a:rPr lang="en-US" altLang="zh-CN" sz="2400" dirty="0">
                <a:cs typeface="B Yekan" panose="00000400000000000000" pitchFamily="2" charset="-78"/>
              </a:rPr>
              <a:t>phase)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400" dirty="0">
                <a:cs typeface="B Yekan" panose="00000400000000000000" pitchFamily="2" charset="-78"/>
              </a:rPr>
              <a:t>3- ارائه ی خبر بد </a:t>
            </a:r>
            <a:r>
              <a:rPr lang="en-US" altLang="zh-CN" sz="2400" dirty="0" smtClean="0">
                <a:cs typeface="B Yekan" panose="00000400000000000000" pitchFamily="2" charset="-78"/>
              </a:rPr>
              <a:t>(</a:t>
            </a:r>
            <a:r>
              <a:rPr lang="en-US" altLang="zh-CN" sz="3600" b="1" dirty="0" smtClean="0">
                <a:solidFill>
                  <a:srgbClr val="92D050"/>
                </a:solidFill>
                <a:cs typeface="B Yekan" panose="00000400000000000000" pitchFamily="2" charset="-78"/>
              </a:rPr>
              <a:t>D</a:t>
            </a:r>
            <a:r>
              <a:rPr lang="en-US" altLang="zh-CN" sz="2400" dirty="0" smtClean="0">
                <a:cs typeface="B Yekan" panose="00000400000000000000" pitchFamily="2" charset="-78"/>
              </a:rPr>
              <a:t>elivering </a:t>
            </a:r>
            <a:r>
              <a:rPr lang="en-US" altLang="zh-CN" sz="2400" dirty="0">
                <a:cs typeface="B Yekan" panose="00000400000000000000" pitchFamily="2" charset="-78"/>
              </a:rPr>
              <a:t>Bad News)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400" dirty="0">
                <a:cs typeface="B Yekan" panose="00000400000000000000" pitchFamily="2" charset="-78"/>
              </a:rPr>
              <a:t>4- عکس العمل های آنی </a:t>
            </a:r>
            <a:r>
              <a:rPr lang="en-US" altLang="zh-CN" sz="2400" dirty="0">
                <a:cs typeface="B Yekan" panose="00000400000000000000" pitchFamily="2" charset="-78"/>
              </a:rPr>
              <a:t>(</a:t>
            </a:r>
            <a:r>
              <a:rPr lang="en-US" altLang="zh-CN" sz="3600" b="1" dirty="0">
                <a:solidFill>
                  <a:srgbClr val="92D050"/>
                </a:solidFill>
                <a:cs typeface="B Yekan" panose="00000400000000000000" pitchFamily="2" charset="-78"/>
              </a:rPr>
              <a:t>A</a:t>
            </a:r>
            <a:r>
              <a:rPr lang="en-US" altLang="zh-CN" sz="2400" dirty="0">
                <a:cs typeface="B Yekan" panose="00000400000000000000" pitchFamily="2" charset="-78"/>
              </a:rPr>
              <a:t>cute Reactions)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400" dirty="0">
                <a:cs typeface="B Yekan" panose="00000400000000000000" pitchFamily="2" charset="-78"/>
              </a:rPr>
              <a:t>5- حمایت از خانواده </a:t>
            </a:r>
            <a:r>
              <a:rPr lang="en-US" altLang="zh-CN" sz="2400" dirty="0">
                <a:cs typeface="B Yekan" panose="00000400000000000000" pitchFamily="2" charset="-78"/>
              </a:rPr>
              <a:t>(</a:t>
            </a:r>
            <a:r>
              <a:rPr lang="en-US" altLang="zh-CN" sz="3600" b="1" dirty="0">
                <a:solidFill>
                  <a:srgbClr val="92D050"/>
                </a:solidFill>
                <a:cs typeface="B Yekan" panose="00000400000000000000" pitchFamily="2" charset="-78"/>
              </a:rPr>
              <a:t>S</a:t>
            </a:r>
            <a:r>
              <a:rPr lang="en-US" altLang="zh-CN" sz="2400" dirty="0">
                <a:cs typeface="B Yekan" panose="00000400000000000000" pitchFamily="2" charset="-78"/>
              </a:rPr>
              <a:t>upportive Relationship</a:t>
            </a:r>
            <a:r>
              <a:rPr lang="en-US" altLang="zh-CN" sz="2400" dirty="0" smtClean="0">
                <a:cs typeface="B Yekan" panose="00000400000000000000" pitchFamily="2" charset="-78"/>
              </a:rPr>
              <a:t>)</a:t>
            </a:r>
            <a:endParaRPr lang="en-US" altLang="zh-CN" sz="2400" dirty="0">
              <a:cs typeface="B Yekan" panose="00000400000000000000" pitchFamily="2" charset="-7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56162" y="3623116"/>
            <a:ext cx="4540304" cy="2482380"/>
            <a:chOff x="660682" y="3860678"/>
            <a:chExt cx="4540304" cy="24823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66544">
              <a:off x="4258228" y="3860678"/>
              <a:ext cx="942758" cy="142059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47208">
              <a:off x="660682" y="5126325"/>
              <a:ext cx="856137" cy="12167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4" r="20090"/>
            <a:stretch/>
          </p:blipFill>
          <p:spPr>
            <a:xfrm rot="20454976">
              <a:off x="1566147" y="4846094"/>
              <a:ext cx="740828" cy="13342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446">
              <a:off x="2345000" y="4516783"/>
              <a:ext cx="1040513" cy="134023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1961">
              <a:off x="3267478" y="4250971"/>
              <a:ext cx="1122008" cy="1288318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5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82" y="710297"/>
            <a:ext cx="1960917" cy="3127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78" y="549058"/>
            <a:ext cx="1828877" cy="344978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56558" y="610158"/>
            <a:ext cx="3496624" cy="1277711"/>
            <a:chOff x="2556558" y="610158"/>
            <a:chExt cx="3496624" cy="1277711"/>
          </a:xfrm>
        </p:grpSpPr>
        <p:sp>
          <p:nvSpPr>
            <p:cNvPr id="9" name="Curved Down Arrow 8"/>
            <p:cNvSpPr/>
            <p:nvPr/>
          </p:nvSpPr>
          <p:spPr>
            <a:xfrm>
              <a:off x="2556558" y="1156349"/>
              <a:ext cx="3496624" cy="73152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51000" y="610158"/>
              <a:ext cx="11785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3600" b="1" dirty="0" smtClean="0">
                  <a:cs typeface="2  Nazanin" panose="00000400000000000000" pitchFamily="2" charset="-78"/>
                </a:rPr>
                <a:t>اعتماد</a:t>
              </a:r>
              <a:endParaRPr lang="en-US" sz="3600" b="1" dirty="0">
                <a:cs typeface="2  Nazanin" panose="00000400000000000000" pitchFamily="2" charset="-78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56557" y="2273950"/>
            <a:ext cx="3378843" cy="1377851"/>
            <a:chOff x="2556557" y="2273950"/>
            <a:chExt cx="3378843" cy="1377851"/>
          </a:xfrm>
        </p:grpSpPr>
        <p:sp>
          <p:nvSpPr>
            <p:cNvPr id="11" name="Curved Left Arrow 10"/>
            <p:cNvSpPr/>
            <p:nvPr/>
          </p:nvSpPr>
          <p:spPr>
            <a:xfrm rot="5400000">
              <a:off x="3880219" y="950288"/>
              <a:ext cx="731520" cy="3378843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15606" y="3005470"/>
              <a:ext cx="848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3600" b="1" dirty="0" smtClean="0">
                  <a:cs typeface="2  Nazanin" panose="00000400000000000000" pitchFamily="2" charset="-78"/>
                </a:rPr>
                <a:t>ارائه</a:t>
              </a:r>
              <a:endParaRPr lang="en-US" sz="3600" b="1" dirty="0">
                <a:cs typeface="2  Nazanin" panose="00000400000000000000" pitchFamily="2" charset="-78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16214" y="827314"/>
            <a:ext cx="1199833" cy="5557675"/>
            <a:chOff x="2716214" y="827314"/>
            <a:chExt cx="1199833" cy="55576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01" t="11542" r="41331" b="7523"/>
            <a:stretch/>
          </p:blipFill>
          <p:spPr>
            <a:xfrm flipH="1">
              <a:off x="2716214" y="3075732"/>
              <a:ext cx="1199833" cy="3309257"/>
            </a:xfrm>
            <a:prstGeom prst="rect">
              <a:avLst/>
            </a:prstGeom>
          </p:spPr>
        </p:pic>
        <p:sp>
          <p:nvSpPr>
            <p:cNvPr id="13" name="Up Arrow 12"/>
            <p:cNvSpPr/>
            <p:nvPr/>
          </p:nvSpPr>
          <p:spPr>
            <a:xfrm>
              <a:off x="3316130" y="827314"/>
              <a:ext cx="399476" cy="2248418"/>
            </a:xfrm>
            <a:prstGeom prst="upArrow">
              <a:avLst>
                <a:gd name="adj1" fmla="val 28200"/>
                <a:gd name="adj2" fmla="val 50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40819" y="3075731"/>
            <a:ext cx="2484025" cy="3309257"/>
            <a:chOff x="5140819" y="3075731"/>
            <a:chExt cx="2484025" cy="330925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01" t="11542" r="41331" b="7523"/>
            <a:stretch/>
          </p:blipFill>
          <p:spPr>
            <a:xfrm>
              <a:off x="5140819" y="3075731"/>
              <a:ext cx="1245468" cy="3309257"/>
            </a:xfrm>
            <a:prstGeom prst="rect">
              <a:avLst/>
            </a:prstGeom>
          </p:spPr>
        </p:pic>
        <p:sp>
          <p:nvSpPr>
            <p:cNvPr id="18" name="Curved Up Arrow 17"/>
            <p:cNvSpPr/>
            <p:nvPr/>
          </p:nvSpPr>
          <p:spPr>
            <a:xfrm rot="18876727">
              <a:off x="5892098" y="4334709"/>
              <a:ext cx="1967670" cy="641839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8566376">
              <a:off x="6770123" y="4803582"/>
              <a:ext cx="10631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3600" b="1" dirty="0" smtClean="0">
                  <a:cs typeface="B Nazanin" panose="00000400000000000000" pitchFamily="2" charset="-78"/>
                </a:rPr>
                <a:t>همراه</a:t>
              </a:r>
              <a:endParaRPr lang="en-US" sz="3600" b="1" dirty="0">
                <a:cs typeface="B Nazanin" panose="00000400000000000000" pitchFamily="2" charset="-78"/>
              </a:endParaRPr>
            </a:p>
          </p:txBody>
        </p:sp>
      </p:grpSp>
      <p:sp>
        <p:nvSpPr>
          <p:cNvPr id="21" name="Right Arrow 20"/>
          <p:cNvSpPr/>
          <p:nvPr/>
        </p:nvSpPr>
        <p:spPr>
          <a:xfrm>
            <a:off x="8131879" y="3352969"/>
            <a:ext cx="157817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5400000">
            <a:off x="8755725" y="2872010"/>
            <a:ext cx="31918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8800" b="1" dirty="0" smtClean="0">
                <a:solidFill>
                  <a:srgbClr val="92D050"/>
                </a:solidFill>
                <a:cs typeface="2  Nazanin" panose="00000400000000000000" pitchFamily="2" charset="-78"/>
              </a:rPr>
              <a:t>موفقیت</a:t>
            </a:r>
            <a:endParaRPr lang="en-US" sz="8800" b="1" dirty="0">
              <a:solidFill>
                <a:srgbClr val="92D050"/>
              </a:solidFill>
              <a:cs typeface="2  Nazanin" panose="00000400000000000000" pitchFamily="2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9770" y="4783780"/>
            <a:ext cx="47243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b="1" dirty="0" smtClean="0">
                <a:solidFill>
                  <a:srgbClr val="00B0F0"/>
                </a:solidFill>
                <a:cs typeface="B Nazanin" panose="00000400000000000000" pitchFamily="2" charset="-78"/>
              </a:rPr>
              <a:t>1- ارائه ی مفاهیم</a:t>
            </a:r>
            <a:endParaRPr lang="fa-IR" sz="2800" b="1" dirty="0">
              <a:solidFill>
                <a:srgbClr val="00B0F0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sz="2800" b="1" dirty="0" smtClean="0">
                <a:solidFill>
                  <a:srgbClr val="00B0F0"/>
                </a:solidFill>
                <a:cs typeface="B Nazanin" panose="00000400000000000000" pitchFamily="2" charset="-78"/>
              </a:rPr>
              <a:t>2- ایجاد اعتماد</a:t>
            </a:r>
          </a:p>
          <a:p>
            <a:pPr algn="r" rtl="1"/>
            <a:r>
              <a:rPr lang="fa-IR" sz="2800" b="1" dirty="0" smtClean="0">
                <a:solidFill>
                  <a:srgbClr val="00B0F0"/>
                </a:solidFill>
                <a:cs typeface="B Nazanin" panose="00000400000000000000" pitchFamily="2" charset="-78"/>
              </a:rPr>
              <a:t>3- همراه نمودن افراد منفی تأثیرگذار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7607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1726514" y="756999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a-IR" altLang="zh-CN" sz="3600" b="1" dirty="0">
                <a:solidFill>
                  <a:srgbClr val="27C2F9"/>
                </a:solidFill>
                <a:latin typeface="Trebuchet MS" pitchFamily="34" charset="0"/>
                <a:ea typeface="+mn-ea"/>
                <a:cs typeface="B Yekan" panose="00000400000000000000" pitchFamily="2" charset="-78"/>
              </a:rPr>
              <a:t>میانگین زمانی مراحل </a:t>
            </a:r>
            <a:r>
              <a:rPr lang="fa-IR" altLang="zh-CN" sz="3600" b="1" dirty="0" smtClean="0">
                <a:solidFill>
                  <a:srgbClr val="27C2F9"/>
                </a:solidFill>
                <a:latin typeface="Trebuchet MS" pitchFamily="34" charset="0"/>
                <a:ea typeface="+mn-ea"/>
                <a:cs typeface="B Yekan" panose="00000400000000000000" pitchFamily="2" charset="-78"/>
              </a:rPr>
              <a:t>ارائه ی خبر بد</a:t>
            </a:r>
            <a:endParaRPr lang="es-ES" altLang="zh-CN" sz="3600" b="1" dirty="0">
              <a:solidFill>
                <a:srgbClr val="27C2F9"/>
              </a:solidFill>
              <a:latin typeface="Trebuchet MS" pitchFamily="34" charset="0"/>
              <a:ea typeface="+mn-ea"/>
              <a:cs typeface="B Yekan" panose="00000400000000000000" pitchFamily="2" charset="-7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44757" y="2667000"/>
            <a:ext cx="8839202" cy="2743201"/>
            <a:chOff x="1644757" y="2514600"/>
            <a:chExt cx="8839202" cy="2743201"/>
          </a:xfrm>
        </p:grpSpPr>
        <p:grpSp>
          <p:nvGrpSpPr>
            <p:cNvPr id="3" name="Group 2"/>
            <p:cNvGrpSpPr/>
            <p:nvPr/>
          </p:nvGrpSpPr>
          <p:grpSpPr>
            <a:xfrm>
              <a:off x="1644757" y="2514600"/>
              <a:ext cx="8839202" cy="2743201"/>
              <a:chOff x="1447800" y="1731055"/>
              <a:chExt cx="8839202" cy="2743201"/>
            </a:xfrm>
          </p:grpSpPr>
          <p:grpSp>
            <p:nvGrpSpPr>
              <p:cNvPr id="9" name="Group 8"/>
              <p:cNvGrpSpPr/>
              <p:nvPr/>
            </p:nvGrpSpPr>
            <p:grpSpPr>
              <a:xfrm rot="5400000">
                <a:off x="4495800" y="-1316945"/>
                <a:ext cx="2743201" cy="8839202"/>
                <a:chOff x="7315200" y="2203079"/>
                <a:chExt cx="2743201" cy="3803274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7315201" y="5334000"/>
                  <a:ext cx="2743200" cy="672353"/>
                </a:xfrm>
                <a:prstGeom prst="rect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7315200" y="4724400"/>
                  <a:ext cx="2743200" cy="304800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7315200" y="4412876"/>
                  <a:ext cx="2743200" cy="298077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7315201" y="2203079"/>
                  <a:ext cx="2743200" cy="220307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 rot="16200000">
                <a:off x="1301611" y="2902597"/>
                <a:ext cx="18549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a-IR" sz="2000" b="1" dirty="0">
                    <a:solidFill>
                      <a:schemeClr val="bg1"/>
                    </a:solidFill>
                    <a:cs typeface="B Yekan" panose="00000400000000000000" pitchFamily="2" charset="-78"/>
                  </a:rPr>
                  <a:t>جمع </a:t>
                </a:r>
                <a:r>
                  <a:rPr lang="fa-IR" sz="2000" b="1" dirty="0" smtClean="0">
                    <a:solidFill>
                      <a:schemeClr val="bg1"/>
                    </a:solidFill>
                    <a:cs typeface="B Yekan" panose="00000400000000000000" pitchFamily="2" charset="-78"/>
                  </a:rPr>
                  <a:t>آوری اطلاعات</a:t>
                </a:r>
                <a:endParaRPr lang="en-US" sz="2000" b="1" dirty="0">
                  <a:solidFill>
                    <a:schemeClr val="bg1"/>
                  </a:solidFill>
                  <a:cs typeface="B Yekan" panose="00000400000000000000" pitchFamily="2" charset="-78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6200000">
                <a:off x="3303396" y="2902598"/>
                <a:ext cx="15392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a-IR" sz="2000" b="1" dirty="0">
                    <a:solidFill>
                      <a:schemeClr val="bg1"/>
                    </a:solidFill>
                    <a:cs typeface="B Yekan" panose="00000400000000000000" pitchFamily="2" charset="-78"/>
                  </a:rPr>
                  <a:t>ارائه ی خبر بد</a:t>
                </a:r>
                <a:endParaRPr lang="en-US" sz="2000" b="1" dirty="0">
                  <a:solidFill>
                    <a:schemeClr val="bg1"/>
                  </a:solidFill>
                  <a:cs typeface="B Yekan" panose="00000400000000000000" pitchFamily="2" charset="-78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6200000">
                <a:off x="3967095" y="2902598"/>
                <a:ext cx="16754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a-IR" sz="2000" b="1" dirty="0">
                    <a:solidFill>
                      <a:schemeClr val="bg1"/>
                    </a:solidFill>
                    <a:cs typeface="B Yekan" panose="00000400000000000000" pitchFamily="2" charset="-78"/>
                  </a:rPr>
                  <a:t>عکس العمل حاد</a:t>
                </a:r>
                <a:endParaRPr lang="en-US" sz="2000" b="1" dirty="0">
                  <a:solidFill>
                    <a:schemeClr val="bg1"/>
                  </a:solidFill>
                  <a:cs typeface="B Yekan" panose="00000400000000000000" pitchFamily="2" charset="-78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6200000">
                <a:off x="6847509" y="2902599"/>
                <a:ext cx="17588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a-IR" sz="2000" b="1" dirty="0">
                    <a:solidFill>
                      <a:schemeClr val="bg1"/>
                    </a:solidFill>
                    <a:cs typeface="B Yekan" panose="00000400000000000000" pitchFamily="2" charset="-78"/>
                  </a:rPr>
                  <a:t>حمایت از خانواده</a:t>
                </a:r>
                <a:endParaRPr lang="en-US" sz="2000" b="1" dirty="0">
                  <a:solidFill>
                    <a:schemeClr val="bg1"/>
                  </a:solidFill>
                  <a:cs typeface="B Yekan" panose="00000400000000000000" pitchFamily="2" charset="-78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 rot="16200000">
              <a:off x="2189969" y="3532007"/>
              <a:ext cx="2743200" cy="70838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2000" b="1" dirty="0">
                  <a:solidFill>
                    <a:schemeClr val="bg1"/>
                  </a:solidFill>
                  <a:latin typeface="Arial" charset="0"/>
                  <a:ea typeface="宋体" charset="-122"/>
                  <a:cs typeface="B Yekan" panose="00000400000000000000" pitchFamily="2" charset="-78"/>
                </a:rPr>
                <a:t>بسترسازی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宋体" charset="-122"/>
                <a:cs typeface="B Yekan" panose="00000400000000000000" pitchFamily="2" charset="-78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88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1230103" y="2015836"/>
            <a:ext cx="92614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3200" dirty="0" smtClean="0">
                <a:cs typeface="B Nazanin" panose="00000400000000000000" pitchFamily="2" charset="-78"/>
              </a:rPr>
              <a:t>Candid </a:t>
            </a:r>
            <a:r>
              <a:rPr lang="fa-IR" sz="3200" dirty="0" smtClean="0">
                <a:cs typeface="B Nazanin" panose="00000400000000000000" pitchFamily="2" charset="-78"/>
              </a:rPr>
              <a:t>(ساده)</a:t>
            </a:r>
            <a:endParaRPr lang="en-US" sz="3200" dirty="0" smtClean="0">
              <a:cs typeface="B Nazanin" panose="00000400000000000000" pitchFamily="2" charset="-78"/>
            </a:endParaRPr>
          </a:p>
          <a:p>
            <a:pPr marL="457200" indent="-45720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3200" dirty="0" smtClean="0">
                <a:cs typeface="B Nazanin" panose="00000400000000000000" pitchFamily="2" charset="-78"/>
              </a:rPr>
              <a:t>Clear </a:t>
            </a:r>
            <a:r>
              <a:rPr lang="fa-IR" sz="3200" dirty="0" smtClean="0">
                <a:cs typeface="B Nazanin" panose="00000400000000000000" pitchFamily="2" charset="-78"/>
              </a:rPr>
              <a:t>(شفاف)</a:t>
            </a:r>
            <a:endParaRPr lang="en-US" sz="3200" dirty="0" smtClean="0">
              <a:cs typeface="B Nazanin" panose="00000400000000000000" pitchFamily="2" charset="-78"/>
            </a:endParaRPr>
          </a:p>
          <a:p>
            <a:pPr marL="457200" indent="-45720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3200" dirty="0" smtClean="0">
                <a:cs typeface="B Nazanin" panose="00000400000000000000" pitchFamily="2" charset="-78"/>
              </a:rPr>
              <a:t>Complete </a:t>
            </a:r>
            <a:r>
              <a:rPr lang="fa-IR" sz="3200" dirty="0" smtClean="0">
                <a:cs typeface="B Nazanin" panose="00000400000000000000" pitchFamily="2" charset="-78"/>
              </a:rPr>
              <a:t>(کامل)</a:t>
            </a:r>
            <a:endParaRPr lang="en-US" sz="3200" dirty="0" smtClean="0">
              <a:cs typeface="B Nazanin" panose="00000400000000000000" pitchFamily="2" charset="-78"/>
            </a:endParaRPr>
          </a:p>
          <a:p>
            <a:pPr marL="457200" indent="-45720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3200" dirty="0" smtClean="0">
                <a:cs typeface="B Nazanin" panose="00000400000000000000" pitchFamily="2" charset="-78"/>
              </a:rPr>
              <a:t>Concise </a:t>
            </a:r>
            <a:r>
              <a:rPr lang="fa-IR" sz="3200" dirty="0" smtClean="0">
                <a:cs typeface="B Nazanin" panose="00000400000000000000" pitchFamily="2" charset="-78"/>
              </a:rPr>
              <a:t>(کوتاه)</a:t>
            </a:r>
            <a:endParaRPr lang="en-US" sz="3200" dirty="0" smtClean="0">
              <a:cs typeface="B Nazanin" panose="00000400000000000000" pitchFamily="2" charset="-78"/>
            </a:endParaRPr>
          </a:p>
          <a:p>
            <a:pPr marL="457200" indent="-45720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3200" dirty="0" smtClean="0">
                <a:cs typeface="B Nazanin" panose="00000400000000000000" pitchFamily="2" charset="-78"/>
              </a:rPr>
              <a:t>Concrete </a:t>
            </a:r>
            <a:r>
              <a:rPr lang="fa-IR" sz="3200" dirty="0" smtClean="0">
                <a:cs typeface="B Nazanin" panose="00000400000000000000" pitchFamily="2" charset="-78"/>
              </a:rPr>
              <a:t>(پیوسته)</a:t>
            </a:r>
            <a:endParaRPr lang="en-US" sz="3200" dirty="0" smtClean="0">
              <a:cs typeface="B Nazanin" panose="00000400000000000000" pitchFamily="2" charset="-78"/>
            </a:endParaRPr>
          </a:p>
          <a:p>
            <a:pPr marL="457200" indent="-45720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3200" dirty="0" smtClean="0">
                <a:cs typeface="B Nazanin" panose="00000400000000000000" pitchFamily="2" charset="-78"/>
              </a:rPr>
              <a:t>Correct </a:t>
            </a:r>
            <a:r>
              <a:rPr lang="fa-IR" sz="3200" dirty="0" smtClean="0">
                <a:cs typeface="B Nazanin" panose="00000400000000000000" pitchFamily="2" charset="-78"/>
              </a:rPr>
              <a:t>(صحیح)</a:t>
            </a:r>
            <a:endParaRPr lang="en-US" sz="3200" dirty="0" smtClean="0">
              <a:cs typeface="B Nazanin" panose="00000400000000000000" pitchFamily="2" charset="-78"/>
            </a:endParaRPr>
          </a:p>
          <a:p>
            <a:pPr marL="457200" indent="-45720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3200" dirty="0" smtClean="0">
                <a:cs typeface="B Nazanin" panose="00000400000000000000" pitchFamily="2" charset="-78"/>
              </a:rPr>
              <a:t>Courteous </a:t>
            </a:r>
            <a:r>
              <a:rPr lang="fa-IR" sz="3200" dirty="0" smtClean="0">
                <a:cs typeface="B Nazanin" panose="00000400000000000000" pitchFamily="2" charset="-78"/>
              </a:rPr>
              <a:t>(محترمانه)</a:t>
            </a:r>
            <a:endParaRPr lang="en-US" sz="3200" dirty="0" smtClean="0">
              <a:cs typeface="B Nazanin" panose="00000400000000000000" pitchFamily="2" charset="-78"/>
            </a:endParaRPr>
          </a:p>
        </p:txBody>
      </p:sp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1527854" y="647585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/>
            <a:r>
              <a:rPr lang="fa-IR" altLang="zh-CN" sz="3600" b="1" dirty="0" smtClean="0">
                <a:solidFill>
                  <a:srgbClr val="27C2F9"/>
                </a:solidFill>
                <a:latin typeface="Trebuchet MS" pitchFamily="34" charset="0"/>
                <a:cs typeface="B Nazanin" panose="00000400000000000000" pitchFamily="2" charset="-78"/>
              </a:rPr>
              <a:t>محورهای ارائه ی خبر بد </a:t>
            </a:r>
            <a:r>
              <a:rPr lang="en-US" altLang="zh-CN" sz="3600" b="1" dirty="0" smtClean="0">
                <a:solidFill>
                  <a:srgbClr val="27C2F9"/>
                </a:solidFill>
                <a:latin typeface="Trebuchet MS" pitchFamily="34" charset="0"/>
                <a:cs typeface="B Nazanin" panose="00000400000000000000" pitchFamily="2" charset="-78"/>
              </a:rPr>
              <a:t>(7C)</a:t>
            </a:r>
            <a:endParaRPr lang="es-ES" altLang="zh-CN" sz="3600" b="1" dirty="0">
              <a:solidFill>
                <a:srgbClr val="27C2F9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144000" y="1794886"/>
            <a:ext cx="211908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>
              <a:spcBef>
                <a:spcPts val="300"/>
              </a:spcBef>
              <a:spcAft>
                <a:spcPts val="300"/>
              </a:spcAft>
            </a:pPr>
            <a:r>
              <a:rPr lang="fa-IR" sz="3600" b="1" dirty="0" smtClean="0">
                <a:solidFill>
                  <a:srgbClr val="92D050"/>
                </a:solidFill>
                <a:cs typeface="B Nazanin" panose="00000400000000000000" pitchFamily="2" charset="-78"/>
              </a:rPr>
              <a:t>1- ساده</a:t>
            </a:r>
          </a:p>
          <a:p>
            <a:pPr algn="r" rtl="1">
              <a:spcBef>
                <a:spcPts val="300"/>
              </a:spcBef>
              <a:spcAft>
                <a:spcPts val="300"/>
              </a:spcAft>
            </a:pPr>
            <a:r>
              <a:rPr lang="fa-IR" sz="3600" b="1" dirty="0" smtClean="0">
                <a:solidFill>
                  <a:srgbClr val="92D050"/>
                </a:solidFill>
                <a:cs typeface="B Nazanin" panose="00000400000000000000" pitchFamily="2" charset="-78"/>
              </a:rPr>
              <a:t>2- شفاف</a:t>
            </a:r>
          </a:p>
          <a:p>
            <a:pPr algn="r" rtl="1">
              <a:spcBef>
                <a:spcPts val="300"/>
              </a:spcBef>
              <a:spcAft>
                <a:spcPts val="300"/>
              </a:spcAft>
            </a:pPr>
            <a:r>
              <a:rPr lang="fa-IR" sz="3600" b="1" dirty="0" smtClean="0">
                <a:solidFill>
                  <a:srgbClr val="92D050"/>
                </a:solidFill>
                <a:cs typeface="B Nazanin" panose="00000400000000000000" pitchFamily="2" charset="-78"/>
              </a:rPr>
              <a:t>3- کوتاه</a:t>
            </a:r>
            <a:endParaRPr lang="en-US" sz="3600" b="1" dirty="0" smtClean="0">
              <a:solidFill>
                <a:srgbClr val="92D050"/>
              </a:solidFill>
              <a:cs typeface="B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69" y="1449559"/>
            <a:ext cx="5040086" cy="5040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53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6755" y="4446444"/>
            <a:ext cx="7948622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400" dirty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توجه به تمامی حاضرین در جلسه</a:t>
            </a:r>
            <a:endParaRPr lang="en-US" altLang="fa-IR" sz="5400" dirty="0">
              <a:solidFill>
                <a:srgbClr val="92D05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8F726-90D3-406A-A4D1-7B0616F412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2"/>
          <a:stretch/>
        </p:blipFill>
        <p:spPr>
          <a:xfrm>
            <a:off x="468389" y="1993954"/>
            <a:ext cx="2271860" cy="21497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AD4F9C-05BB-4E81-877F-71BAE6DB3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874" y="2570021"/>
            <a:ext cx="6373090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8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Key Points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661720-BBF0-4155-9034-F2D65588D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8748" y="0"/>
            <a:ext cx="1722933" cy="622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40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52655"/>
            <a:ext cx="12441382" cy="1219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716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1772010" y="660068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/>
            <a:r>
              <a:rPr lang="fa-IR" altLang="zh-CN" sz="3600" b="1" dirty="0" smtClean="0">
                <a:solidFill>
                  <a:srgbClr val="27C2F9"/>
                </a:solidFill>
                <a:latin typeface="Trebuchet MS" pitchFamily="34" charset="0"/>
                <a:cs typeface="B Nazanin" panose="00000400000000000000" pitchFamily="2" charset="-78"/>
              </a:rPr>
              <a:t>مزایای در نظر گرفتن همه</a:t>
            </a:r>
            <a:endParaRPr lang="es-ES" altLang="zh-CN" sz="3600" b="1" dirty="0">
              <a:solidFill>
                <a:srgbClr val="27C2F9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533451" y="1623681"/>
            <a:ext cx="580439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800" b="1" dirty="0" smtClean="0">
                <a:solidFill>
                  <a:srgbClr val="92D050"/>
                </a:solidFill>
                <a:cs typeface="B Nazanin" panose="00000400000000000000" pitchFamily="2" charset="-78"/>
              </a:rPr>
              <a:t>1- کنترل و تأیید عکس العملها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800" b="1" dirty="0" smtClean="0">
                <a:solidFill>
                  <a:srgbClr val="92D050"/>
                </a:solidFill>
                <a:cs typeface="B Nazanin" panose="00000400000000000000" pitchFamily="2" charset="-78"/>
              </a:rPr>
              <a:t>2- شناختن بیشتر افراد تأثیرگذار 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800" b="1" dirty="0" smtClean="0">
                <a:solidFill>
                  <a:srgbClr val="92D050"/>
                </a:solidFill>
                <a:cs typeface="B Nazanin" panose="00000400000000000000" pitchFamily="2" charset="-78"/>
              </a:rPr>
              <a:t>3- فعال نمودن حضار ساکت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800" b="1" dirty="0" smtClean="0">
                <a:solidFill>
                  <a:srgbClr val="92D050"/>
                </a:solidFill>
                <a:cs typeface="B Nazanin" panose="00000400000000000000" pitchFamily="2" charset="-78"/>
              </a:rPr>
              <a:t>4- ایجاد اعتماد بیشتر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800" b="1" dirty="0" smtClean="0">
                <a:solidFill>
                  <a:srgbClr val="92D050"/>
                </a:solidFill>
                <a:cs typeface="B Nazanin" panose="00000400000000000000" pitchFamily="2" charset="-78"/>
              </a:rPr>
              <a:t>5- جلوگیری از ایجاد افراد منفی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800" b="1" dirty="0" smtClean="0">
                <a:solidFill>
                  <a:srgbClr val="92D050"/>
                </a:solidFill>
                <a:cs typeface="B Nazanin" panose="00000400000000000000" pitchFamily="2" charset="-78"/>
              </a:rPr>
              <a:t>6- اخذ تأیید جمعی</a:t>
            </a:r>
            <a:endParaRPr lang="en-US" sz="2800" b="1" dirty="0" smtClean="0">
              <a:solidFill>
                <a:srgbClr val="92D050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8" y="1661947"/>
            <a:ext cx="5666509" cy="4823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753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46984" y="4394919"/>
            <a:ext cx="7948622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400" dirty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مدیریت مرحله واکنش حاد</a:t>
            </a:r>
            <a:endParaRPr lang="en-US" altLang="fa-IR" sz="5400" dirty="0">
              <a:solidFill>
                <a:srgbClr val="92D05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96D69-F351-4335-85B4-0B63FF903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2"/>
          <a:stretch/>
        </p:blipFill>
        <p:spPr>
          <a:xfrm>
            <a:off x="468389" y="1993954"/>
            <a:ext cx="2271860" cy="21497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7E0A0A-3A5A-40A4-9624-E1639EE74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874" y="2570021"/>
            <a:ext cx="6373090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8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Key Points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F4C30B-B715-4F03-B380-F56B268D3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8028" y="639815"/>
            <a:ext cx="7587739" cy="468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30000" b="1" spc="600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10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52655"/>
            <a:ext cx="12441382" cy="1219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693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685799" y="1866520"/>
            <a:ext cx="546113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algn="r" rtl="1"/>
            <a:r>
              <a:rPr lang="fa-IR" sz="2400" b="1" dirty="0" smtClean="0">
                <a:solidFill>
                  <a:srgbClr val="92D050"/>
                </a:solidFill>
                <a:cs typeface="B Nazanin" panose="00000400000000000000" pitchFamily="2" charset="-78"/>
              </a:rPr>
              <a:t>2- پاسخهای </a:t>
            </a:r>
            <a:r>
              <a:rPr lang="fa-IR" sz="2400" b="1" dirty="0">
                <a:solidFill>
                  <a:srgbClr val="92D050"/>
                </a:solidFill>
                <a:cs typeface="B Nazanin" panose="00000400000000000000" pitchFamily="2" charset="-78"/>
              </a:rPr>
              <a:t>شناختی </a:t>
            </a:r>
            <a:r>
              <a:rPr lang="en-US" sz="2400" b="1" dirty="0">
                <a:solidFill>
                  <a:srgbClr val="92D050"/>
                </a:solidFill>
                <a:cs typeface="B Nazanin" panose="00000400000000000000" pitchFamily="2" charset="-78"/>
              </a:rPr>
              <a:t>(Cognitive Responses</a:t>
            </a:r>
            <a:r>
              <a:rPr lang="en-US" sz="2400" b="1" dirty="0" smtClean="0">
                <a:solidFill>
                  <a:srgbClr val="92D050"/>
                </a:solidFill>
                <a:cs typeface="B Nazanin" panose="00000400000000000000" pitchFamily="2" charset="-78"/>
              </a:rPr>
              <a:t>)</a:t>
            </a:r>
            <a:endParaRPr lang="fa-IR" sz="2400" b="1" dirty="0" smtClean="0">
              <a:solidFill>
                <a:srgbClr val="92D050"/>
              </a:solidFill>
              <a:cs typeface="B Nazanin" panose="00000400000000000000" pitchFamily="2" charset="-78"/>
            </a:endParaRPr>
          </a:p>
          <a:p>
            <a:pPr lvl="1" algn="r" rtl="1"/>
            <a:r>
              <a:rPr lang="fa-IR" sz="2400" b="1" dirty="0" smtClean="0">
                <a:cs typeface="B Nazanin" panose="00000400000000000000" pitchFamily="2" charset="-78"/>
              </a:rPr>
              <a:t>- انکار </a:t>
            </a:r>
            <a:r>
              <a:rPr lang="en-US" sz="2400" b="1" dirty="0">
                <a:cs typeface="B Nazanin" panose="00000400000000000000" pitchFamily="2" charset="-78"/>
              </a:rPr>
              <a:t>(Denial)</a:t>
            </a:r>
            <a:endParaRPr lang="en-US" sz="20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2400" b="1" dirty="0" smtClean="0">
                <a:cs typeface="B Nazanin" panose="00000400000000000000" pitchFamily="2" charset="-78"/>
              </a:rPr>
              <a:t>- سرزنش </a:t>
            </a:r>
            <a:r>
              <a:rPr lang="en-US" sz="2400" b="1" dirty="0">
                <a:cs typeface="B Nazanin" panose="00000400000000000000" pitchFamily="2" charset="-78"/>
              </a:rPr>
              <a:t>(Blame)</a:t>
            </a:r>
            <a:endParaRPr lang="en-US" sz="20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2400" b="1" dirty="0" smtClean="0">
                <a:cs typeface="B Nazanin" panose="00000400000000000000" pitchFamily="2" charset="-78"/>
              </a:rPr>
              <a:t>- احساس </a:t>
            </a:r>
            <a:r>
              <a:rPr lang="fa-IR" sz="2400" b="1" dirty="0">
                <a:cs typeface="B Nazanin" panose="00000400000000000000" pitchFamily="2" charset="-78"/>
              </a:rPr>
              <a:t>گناه </a:t>
            </a:r>
            <a:r>
              <a:rPr lang="en-US" sz="2400" b="1" dirty="0">
                <a:cs typeface="B Nazanin" panose="00000400000000000000" pitchFamily="2" charset="-78"/>
              </a:rPr>
              <a:t>(Guilt)</a:t>
            </a:r>
            <a:endParaRPr lang="en-US" sz="20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2400" b="1" dirty="0" smtClean="0">
                <a:cs typeface="B Nazanin" panose="00000400000000000000" pitchFamily="2" charset="-78"/>
              </a:rPr>
              <a:t>- بی </a:t>
            </a:r>
            <a:r>
              <a:rPr lang="fa-IR" sz="2400" b="1" dirty="0">
                <a:cs typeface="B Nazanin" panose="00000400000000000000" pitchFamily="2" charset="-78"/>
              </a:rPr>
              <a:t>اعتقادی </a:t>
            </a:r>
            <a:r>
              <a:rPr lang="en-US" sz="2400" b="1" dirty="0">
                <a:cs typeface="B Nazanin" panose="00000400000000000000" pitchFamily="2" charset="-78"/>
              </a:rPr>
              <a:t>(Disbelief)</a:t>
            </a:r>
            <a:endParaRPr lang="en-US" sz="20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2400" b="1" dirty="0" smtClean="0">
                <a:cs typeface="B Nazanin" panose="00000400000000000000" pitchFamily="2" charset="-78"/>
              </a:rPr>
              <a:t>- ترس </a:t>
            </a:r>
            <a:r>
              <a:rPr lang="en-US" sz="2400" b="1" dirty="0">
                <a:cs typeface="B Nazanin" panose="00000400000000000000" pitchFamily="2" charset="-78"/>
              </a:rPr>
              <a:t>(Fear)</a:t>
            </a:r>
            <a:endParaRPr lang="en-US" sz="20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2400" b="1" dirty="0" smtClean="0">
                <a:cs typeface="B Nazanin" panose="00000400000000000000" pitchFamily="2" charset="-78"/>
              </a:rPr>
              <a:t>- فقدان </a:t>
            </a:r>
            <a:r>
              <a:rPr lang="en-US" sz="2400" b="1" dirty="0">
                <a:cs typeface="B Nazanin" panose="00000400000000000000" pitchFamily="2" charset="-78"/>
              </a:rPr>
              <a:t>(Loss)</a:t>
            </a:r>
            <a:endParaRPr lang="en-US" sz="20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2400" b="1" dirty="0" smtClean="0">
                <a:cs typeface="B Nazanin" panose="00000400000000000000" pitchFamily="2" charset="-78"/>
              </a:rPr>
              <a:t>- پشیمانی </a:t>
            </a:r>
            <a:r>
              <a:rPr lang="en-US" sz="2400" b="1" dirty="0">
                <a:cs typeface="B Nazanin" panose="00000400000000000000" pitchFamily="2" charset="-78"/>
              </a:rPr>
              <a:t>(Shame)</a:t>
            </a:r>
            <a:endParaRPr lang="en-US" sz="20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2400" b="1" dirty="0" smtClean="0">
                <a:cs typeface="B Nazanin" panose="00000400000000000000" pitchFamily="2" charset="-78"/>
              </a:rPr>
              <a:t>- تعقل </a:t>
            </a:r>
            <a:r>
              <a:rPr lang="en-US" sz="2400" b="1" dirty="0">
                <a:cs typeface="B Nazanin" panose="00000400000000000000" pitchFamily="2" charset="-78"/>
              </a:rPr>
              <a:t>(Intellectualization)</a:t>
            </a:r>
            <a:endParaRPr lang="en-US" sz="2000" dirty="0">
              <a:cs typeface="B Nazanin" panose="00000400000000000000" pitchFamily="2" charset="-78"/>
            </a:endParaRPr>
          </a:p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 </a:t>
            </a:r>
            <a:endParaRPr lang="en-US" sz="2000" dirty="0">
              <a:cs typeface="B Nazanin" panose="00000400000000000000" pitchFamily="2" charset="-78"/>
            </a:endParaRPr>
          </a:p>
        </p:txBody>
      </p:sp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1772010" y="656173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a-IR" altLang="zh-CN" sz="3600" b="1" dirty="0" smtClean="0">
                <a:solidFill>
                  <a:srgbClr val="27C2F9"/>
                </a:solidFill>
                <a:latin typeface="Trebuchet MS" pitchFamily="34" charset="0"/>
                <a:cs typeface="B Nazanin" panose="00000400000000000000" pitchFamily="2" charset="-78"/>
              </a:rPr>
              <a:t>انواع واکنش حاد پس از دریافت خبر بد</a:t>
            </a:r>
            <a:endParaRPr lang="es-ES" altLang="zh-CN" sz="3600" b="1" dirty="0">
              <a:solidFill>
                <a:srgbClr val="27C2F9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255327" y="1902860"/>
            <a:ext cx="5465619" cy="205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algn="r" rtl="1"/>
            <a:r>
              <a:rPr lang="fa-IR" sz="2400" b="1" dirty="0" smtClean="0">
                <a:solidFill>
                  <a:srgbClr val="92D050"/>
                </a:solidFill>
                <a:cs typeface="B Nazanin" panose="00000400000000000000" pitchFamily="2" charset="-78"/>
              </a:rPr>
              <a:t>1- پاسخ </a:t>
            </a:r>
            <a:r>
              <a:rPr lang="fa-IR" sz="2400" b="1" dirty="0">
                <a:solidFill>
                  <a:srgbClr val="92D050"/>
                </a:solidFill>
                <a:cs typeface="B Nazanin" panose="00000400000000000000" pitchFamily="2" charset="-78"/>
              </a:rPr>
              <a:t>های عاطفی </a:t>
            </a:r>
            <a:r>
              <a:rPr lang="en-US" sz="2400" b="1" dirty="0">
                <a:solidFill>
                  <a:srgbClr val="92D050"/>
                </a:solidFill>
                <a:cs typeface="B Nazanin" panose="00000400000000000000" pitchFamily="2" charset="-78"/>
              </a:rPr>
              <a:t>(Affective Responses</a:t>
            </a:r>
            <a:r>
              <a:rPr lang="en-US" sz="2400" b="1" dirty="0" smtClean="0">
                <a:solidFill>
                  <a:srgbClr val="92D050"/>
                </a:solidFill>
                <a:cs typeface="B Nazanin" panose="00000400000000000000" pitchFamily="2" charset="-78"/>
              </a:rPr>
              <a:t>)</a:t>
            </a:r>
            <a:endParaRPr lang="fa-IR" sz="2400" b="1" dirty="0" smtClean="0">
              <a:solidFill>
                <a:srgbClr val="92D050"/>
              </a:solidFill>
              <a:cs typeface="B Nazanin" panose="00000400000000000000" pitchFamily="2" charset="-78"/>
            </a:endParaRPr>
          </a:p>
          <a:p>
            <a:pPr lvl="1" algn="r" rtl="1"/>
            <a:r>
              <a:rPr lang="fa-IR" sz="2400" b="1" dirty="0" smtClean="0">
                <a:cs typeface="B Nazanin" panose="00000400000000000000" pitchFamily="2" charset="-78"/>
              </a:rPr>
              <a:t>- گریه </a:t>
            </a:r>
            <a:r>
              <a:rPr lang="en-US" sz="2400" b="1" dirty="0">
                <a:cs typeface="B Nazanin" panose="00000400000000000000" pitchFamily="2" charset="-78"/>
              </a:rPr>
              <a:t>(tears)</a:t>
            </a:r>
            <a:endParaRPr lang="en-US" sz="20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2400" b="1" dirty="0" smtClean="0">
                <a:cs typeface="B Nazanin" panose="00000400000000000000" pitchFamily="2" charset="-78"/>
              </a:rPr>
              <a:t>- خشم</a:t>
            </a:r>
            <a:r>
              <a:rPr lang="en-US" sz="2400" b="1" dirty="0" smtClean="0">
                <a:cs typeface="B Nazanin" panose="00000400000000000000" pitchFamily="2" charset="-78"/>
              </a:rPr>
              <a:t> </a:t>
            </a:r>
            <a:r>
              <a:rPr lang="en-US" sz="2400" b="1" dirty="0">
                <a:cs typeface="B Nazanin" panose="00000400000000000000" pitchFamily="2" charset="-78"/>
              </a:rPr>
              <a:t>(Anger)</a:t>
            </a:r>
            <a:endParaRPr lang="en-US" sz="20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2400" b="1" dirty="0" smtClean="0">
                <a:cs typeface="B Nazanin" panose="00000400000000000000" pitchFamily="2" charset="-78"/>
              </a:rPr>
              <a:t>- غم</a:t>
            </a:r>
            <a:r>
              <a:rPr lang="en-US" sz="2400" b="1" dirty="0" smtClean="0">
                <a:cs typeface="B Nazanin" panose="00000400000000000000" pitchFamily="2" charset="-78"/>
              </a:rPr>
              <a:t>  </a:t>
            </a:r>
            <a:r>
              <a:rPr lang="en-US" sz="2400" b="1" dirty="0">
                <a:cs typeface="B Nazanin" panose="00000400000000000000" pitchFamily="2" charset="-78"/>
              </a:rPr>
              <a:t>(Sadness) </a:t>
            </a:r>
            <a:endParaRPr lang="en-US" sz="20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2400" b="1" dirty="0" smtClean="0">
                <a:cs typeface="B Nazanin" panose="00000400000000000000" pitchFamily="2" charset="-78"/>
              </a:rPr>
              <a:t>- اضطراب</a:t>
            </a:r>
            <a:r>
              <a:rPr lang="en-US" sz="2400" b="1" dirty="0">
                <a:cs typeface="B Nazanin" panose="00000400000000000000" pitchFamily="2" charset="-78"/>
              </a:rPr>
              <a:t>(Anxiety) </a:t>
            </a:r>
            <a:endParaRPr lang="en-US" sz="20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2400" b="1" dirty="0" smtClean="0">
                <a:cs typeface="B Nazanin" panose="00000400000000000000" pitchFamily="2" charset="-78"/>
              </a:rPr>
              <a:t>- راحتی</a:t>
            </a:r>
            <a:r>
              <a:rPr lang="en-US" sz="2400" b="1" dirty="0">
                <a:cs typeface="B Nazanin" panose="00000400000000000000" pitchFamily="2" charset="-78"/>
              </a:rPr>
              <a:t>(relief) </a:t>
            </a:r>
            <a:endParaRPr lang="en-US" sz="2000" dirty="0">
              <a:cs typeface="B Nazanin" panose="00000400000000000000" pitchFamily="2" charset="-78"/>
            </a:endParaRPr>
          </a:p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 </a:t>
            </a:r>
            <a:endParaRPr lang="en-US" sz="2000" dirty="0">
              <a:cs typeface="B Nazanin" panose="00000400000000000000" pitchFamily="2" charset="-78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255326" y="4170219"/>
            <a:ext cx="5465619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 </a:t>
            </a:r>
          </a:p>
          <a:p>
            <a:pPr lvl="0" algn="r" rtl="1"/>
            <a:r>
              <a:rPr lang="fa-IR" sz="2400" b="1" dirty="0" smtClean="0">
                <a:solidFill>
                  <a:srgbClr val="92D050"/>
                </a:solidFill>
                <a:cs typeface="B Nazanin" panose="00000400000000000000" pitchFamily="2" charset="-78"/>
              </a:rPr>
              <a:t>3- پاسخ های روان – فیزیولوژیک </a:t>
            </a:r>
            <a:endParaRPr lang="en-US" sz="2400" b="1" dirty="0" smtClean="0">
              <a:solidFill>
                <a:srgbClr val="92D050"/>
              </a:solidFill>
              <a:cs typeface="B Nazanin" panose="00000400000000000000" pitchFamily="2" charset="-78"/>
            </a:endParaRPr>
          </a:p>
          <a:p>
            <a:pPr lvl="0" algn="r" rtl="1"/>
            <a:r>
              <a:rPr lang="en-US" sz="2400" b="1" dirty="0" smtClean="0">
                <a:solidFill>
                  <a:srgbClr val="92D050"/>
                </a:solidFill>
                <a:cs typeface="B Nazanin" panose="00000400000000000000" pitchFamily="2" charset="-78"/>
              </a:rPr>
              <a:t>(Psychophysiological responses)</a:t>
            </a:r>
            <a:endParaRPr lang="fa-IR" sz="2400" b="1" dirty="0" smtClean="0">
              <a:solidFill>
                <a:srgbClr val="92D050"/>
              </a:solidFill>
              <a:cs typeface="B Nazanin" panose="00000400000000000000" pitchFamily="2" charset="-78"/>
            </a:endParaRPr>
          </a:p>
          <a:p>
            <a:pPr lvl="0" algn="r" rtl="1"/>
            <a:r>
              <a:rPr lang="fa-IR" sz="2400" b="1" dirty="0" smtClean="0">
                <a:cs typeface="B Nazanin" panose="00000400000000000000" pitchFamily="2" charset="-78"/>
              </a:rPr>
              <a:t>- ستیز یا گریز </a:t>
            </a:r>
            <a:r>
              <a:rPr lang="en-US" sz="2400" b="1" dirty="0" smtClean="0">
                <a:cs typeface="B Nazanin" panose="00000400000000000000" pitchFamily="2" charset="-78"/>
              </a:rPr>
              <a:t>(Fight or Flight)</a:t>
            </a:r>
            <a:endParaRPr lang="en-US" sz="2000" dirty="0" smtClean="0">
              <a:cs typeface="B Nazanin" panose="00000400000000000000" pitchFamily="2" charset="-78"/>
            </a:endParaRPr>
          </a:p>
          <a:p>
            <a:pPr lvl="0" algn="r" rtl="1"/>
            <a:r>
              <a:rPr lang="fa-IR" sz="2400" b="1" dirty="0" smtClean="0">
                <a:cs typeface="B Nazanin" panose="00000400000000000000" pitchFamily="2" charset="-78"/>
              </a:rPr>
              <a:t>- ترک کردن اتاق </a:t>
            </a:r>
            <a:r>
              <a:rPr lang="en-US" sz="2400" b="1" dirty="0" smtClean="0">
                <a:cs typeface="B Nazanin" panose="00000400000000000000" pitchFamily="2" charset="-78"/>
              </a:rPr>
              <a:t>(Leaving the room)</a:t>
            </a:r>
            <a:endParaRPr lang="en-US" sz="2000" dirty="0" smtClean="0">
              <a:cs typeface="B Nazanin" panose="00000400000000000000" pitchFamily="2" charset="-78"/>
            </a:endParaRPr>
          </a:p>
          <a:p>
            <a:pPr lvl="0" algn="r" rtl="1"/>
            <a:r>
              <a:rPr lang="fa-IR" sz="2400" b="1" dirty="0" smtClean="0">
                <a:cs typeface="B Nazanin" panose="00000400000000000000" pitchFamily="2" charset="-78"/>
              </a:rPr>
              <a:t>- انزوا طلبی و گوشه گیری </a:t>
            </a:r>
            <a:r>
              <a:rPr lang="en-US" sz="2400" b="1" dirty="0" smtClean="0">
                <a:cs typeface="B Nazanin" panose="00000400000000000000" pitchFamily="2" charset="-78"/>
              </a:rPr>
              <a:t>(Withdrawal)</a:t>
            </a:r>
            <a:endParaRPr lang="en-US" sz="2000" dirty="0">
              <a:cs typeface="B Nazanin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343050"/>
            <a:ext cx="6677891" cy="149715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algn="r" rtl="1"/>
            <a:r>
              <a:rPr lang="fa-IR" sz="36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... و در کل:</a:t>
            </a:r>
            <a:endParaRPr lang="fa-IR" sz="2400" b="1" dirty="0" smtClean="0">
              <a:solidFill>
                <a:srgbClr val="002060"/>
              </a:solidFill>
              <a:cs typeface="B Nazanin" panose="00000400000000000000" pitchFamily="2" charset="-78"/>
            </a:endParaRPr>
          </a:p>
          <a:p>
            <a:pPr lvl="0" algn="r" rtl="1"/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-</a:t>
            </a:r>
            <a:r>
              <a:rPr lang="fa-IR" sz="2400" b="1" dirty="0" smtClean="0">
                <a:cs typeface="B Nazanin" panose="00000400000000000000" pitchFamily="2" charset="-78"/>
              </a:rPr>
              <a:t> </a:t>
            </a:r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فعال</a:t>
            </a:r>
            <a:r>
              <a:rPr lang="en-US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(Active)</a:t>
            </a:r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 : </a:t>
            </a:r>
            <a:r>
              <a:rPr lang="fa-IR" sz="24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خشم، جیغ و داد، ستیز، ترک اتاق و ...</a:t>
            </a:r>
            <a:endParaRPr lang="en-US" sz="2000" dirty="0" smtClean="0">
              <a:solidFill>
                <a:srgbClr val="002060"/>
              </a:solidFill>
              <a:cs typeface="B Nazanin" panose="00000400000000000000" pitchFamily="2" charset="-78"/>
            </a:endParaRPr>
          </a:p>
          <a:p>
            <a:pPr lvl="0" algn="r" rtl="1"/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- غیر فعال </a:t>
            </a:r>
            <a:r>
              <a:rPr lang="en-US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(Passive)</a:t>
            </a:r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: </a:t>
            </a:r>
            <a:r>
              <a:rPr lang="fa-IR" sz="24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انکار، خیره شدن، ناله، غش کردن و ...</a:t>
            </a:r>
            <a:endParaRPr lang="en-US" sz="2000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41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3957" y="3073845"/>
            <a:ext cx="73056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buFontTx/>
              <a:buNone/>
            </a:pPr>
            <a:r>
              <a:rPr lang="fa-IR" altLang="zh-CN" sz="2800" b="1" dirty="0">
                <a:cs typeface="B Nazanin" panose="00000400000000000000" pitchFamily="2" charset="-78"/>
              </a:rPr>
              <a:t>1- 2 تا 5 دقیقه زمان می برد</a:t>
            </a:r>
            <a:endParaRPr lang="en-US" altLang="zh-CN" sz="2800" b="1" dirty="0">
              <a:cs typeface="B Nazanin" panose="00000400000000000000" pitchFamily="2" charset="-78"/>
            </a:endParaRPr>
          </a:p>
          <a:p>
            <a:pPr algn="r" eaLnBrk="1" hangingPunct="1">
              <a:buFontTx/>
              <a:buNone/>
            </a:pPr>
            <a:r>
              <a:rPr lang="fa-IR" altLang="zh-CN" sz="2800" b="1" dirty="0">
                <a:cs typeface="B Nazanin" panose="00000400000000000000" pitchFamily="2" charset="-78"/>
              </a:rPr>
              <a:t>2- تمامی عکس العمل ها احساسی است نه منطقی</a:t>
            </a:r>
            <a:endParaRPr lang="en-US" altLang="zh-CN" sz="2800" b="1" dirty="0">
              <a:cs typeface="B Nazanin" panose="00000400000000000000" pitchFamily="2" charset="-78"/>
            </a:endParaRPr>
          </a:p>
          <a:p>
            <a:pPr algn="r" eaLnBrk="1" hangingPunct="1">
              <a:buFontTx/>
              <a:buNone/>
            </a:pPr>
            <a:r>
              <a:rPr lang="fa-IR" altLang="zh-CN" sz="2800" b="1" dirty="0">
                <a:cs typeface="B Nazanin" panose="00000400000000000000" pitchFamily="2" charset="-78"/>
              </a:rPr>
              <a:t>3- هیچ عکس العملی نیاز به پاسخ ندارد</a:t>
            </a:r>
            <a:endParaRPr lang="en-US" altLang="zh-CN" sz="2800" b="1" dirty="0">
              <a:cs typeface="B Nazanin" panose="00000400000000000000" pitchFamily="2" charset="-78"/>
            </a:endParaRPr>
          </a:p>
          <a:p>
            <a:pPr algn="r"/>
            <a:r>
              <a:rPr lang="fa-IR" altLang="zh-CN" sz="2800" b="1" dirty="0">
                <a:cs typeface="B Nazanin" panose="00000400000000000000" pitchFamily="2" charset="-78"/>
              </a:rPr>
              <a:t>4- تنها تکنیک مورد استفاده، جملات کوتاه تأییدی است</a:t>
            </a:r>
          </a:p>
          <a:p>
            <a:pPr algn="r"/>
            <a:r>
              <a:rPr lang="en-US" altLang="zh-CN" sz="2800" b="1" dirty="0">
                <a:cs typeface="B Nazanin" panose="00000400000000000000" pitchFamily="2" charset="-78"/>
              </a:rPr>
              <a:t>SCS (Short Confirmatory Statements)</a:t>
            </a:r>
            <a:endParaRPr lang="fa-IR" altLang="zh-CN" sz="2800" b="1" dirty="0">
              <a:cs typeface="B Nazanin" panose="00000400000000000000" pitchFamily="2" charset="-78"/>
            </a:endParaRPr>
          </a:p>
          <a:p>
            <a:pPr algn="r" eaLnBrk="1" hangingPunct="1">
              <a:buFontTx/>
              <a:buNone/>
            </a:pPr>
            <a:r>
              <a:rPr lang="fa-IR" altLang="zh-CN" sz="2800" b="1" dirty="0">
                <a:cs typeface="B Nazanin" panose="00000400000000000000" pitchFamily="2" charset="-78"/>
              </a:rPr>
              <a:t> 5- استفاده از تماس بدنی در این فاز، ممنوع است</a:t>
            </a:r>
            <a:endParaRPr lang="en-US" altLang="zh-CN" sz="2800" b="1" dirty="0">
              <a:cs typeface="B Nazanin" panose="00000400000000000000" pitchFamily="2" charset="-78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458691" y="1168142"/>
            <a:ext cx="8676456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4400" b="1" dirty="0">
                <a:solidFill>
                  <a:srgbClr val="27C2F9"/>
                </a:solidFill>
                <a:latin typeface="Trebuchet MS" pitchFamily="34" charset="0"/>
                <a:ea typeface="+mn-ea"/>
                <a:cs typeface="B Nazanin" panose="00000400000000000000" pitchFamily="2" charset="-78"/>
              </a:rPr>
              <a:t>مرحله واکنش حاد</a:t>
            </a:r>
            <a:endParaRPr lang="es-ES" sz="4400" b="1" dirty="0">
              <a:solidFill>
                <a:srgbClr val="27C2F9"/>
              </a:solidFill>
              <a:latin typeface="Trebuchet MS" pitchFamily="34" charset="0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0" y="1421439"/>
            <a:ext cx="4074694" cy="5047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355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1551709" y="699746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/>
            <a:r>
              <a:rPr lang="fa-IR" altLang="zh-CN" sz="4400" b="1" dirty="0" smtClean="0">
                <a:solidFill>
                  <a:srgbClr val="27C2F9"/>
                </a:solidFill>
                <a:latin typeface="Trebuchet MS" pitchFamily="34" charset="0"/>
                <a:cs typeface="B Nazanin" panose="00000400000000000000" pitchFamily="2" charset="-78"/>
              </a:rPr>
              <a:t>دو روایت:</a:t>
            </a:r>
            <a:endParaRPr lang="es-ES" altLang="zh-CN" sz="4400" b="1" dirty="0">
              <a:solidFill>
                <a:srgbClr val="27C2F9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64181" y="1821876"/>
            <a:ext cx="725912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>
              <a:spcBef>
                <a:spcPts val="300"/>
              </a:spcBef>
              <a:spcAft>
                <a:spcPts val="300"/>
              </a:spcAft>
            </a:pPr>
            <a:r>
              <a:rPr lang="fa-IR" sz="3200" dirty="0" smtClean="0">
                <a:solidFill>
                  <a:srgbClr val="92D050"/>
                </a:solidFill>
                <a:cs typeface="B Nazanin" panose="00000400000000000000" pitchFamily="2" charset="-78"/>
              </a:rPr>
              <a:t>1- </a:t>
            </a:r>
            <a:r>
              <a:rPr lang="fa-IR" sz="3200" dirty="0">
                <a:solidFill>
                  <a:srgbClr val="92D050"/>
                </a:solidFill>
                <a:cs typeface="B Nazanin" panose="00000400000000000000" pitchFamily="2" charset="-78"/>
              </a:rPr>
              <a:t>حضرت رسول اکرم (ص):</a:t>
            </a:r>
          </a:p>
          <a:p>
            <a:pPr algn="r" rtl="1">
              <a:spcBef>
                <a:spcPts val="300"/>
              </a:spcBef>
              <a:spcAft>
                <a:spcPts val="300"/>
              </a:spcAft>
            </a:pPr>
            <a:r>
              <a:rPr lang="fa-IR" sz="3200" dirty="0">
                <a:cs typeface="B Nazanin" panose="00000400000000000000" pitchFamily="2" charset="-78"/>
              </a:rPr>
              <a:t>خشم از شیطان است و شیطان از آتش و آتش را</a:t>
            </a:r>
          </a:p>
          <a:p>
            <a:pPr algn="r" rtl="1">
              <a:spcBef>
                <a:spcPts val="300"/>
              </a:spcBef>
              <a:spcAft>
                <a:spcPts val="300"/>
              </a:spcAft>
            </a:pPr>
            <a:r>
              <a:rPr lang="fa-IR" sz="3200" dirty="0">
                <a:cs typeface="B Nazanin" panose="00000400000000000000" pitchFamily="2" charset="-78"/>
              </a:rPr>
              <a:t>به آب،خاموش توان کرد.</a:t>
            </a:r>
          </a:p>
          <a:p>
            <a:pPr algn="r" rtl="1">
              <a:spcBef>
                <a:spcPts val="300"/>
              </a:spcBef>
              <a:spcAft>
                <a:spcPts val="300"/>
              </a:spcAft>
            </a:pPr>
            <a:r>
              <a:rPr lang="fa-IR" sz="3200" dirty="0">
                <a:cs typeface="B Nazanin" panose="00000400000000000000" pitchFamily="2" charset="-78"/>
              </a:rPr>
              <a:t>وقتی خشمگین شدید، وضو </a:t>
            </a:r>
            <a:r>
              <a:rPr lang="fa-IR" sz="3200" dirty="0" smtClean="0">
                <a:cs typeface="B Nazanin" panose="00000400000000000000" pitchFamily="2" charset="-78"/>
              </a:rPr>
              <a:t>بگیرید</a:t>
            </a:r>
          </a:p>
          <a:p>
            <a:pPr algn="r" rtl="1">
              <a:spcBef>
                <a:spcPts val="300"/>
              </a:spcBef>
              <a:spcAft>
                <a:spcPts val="300"/>
              </a:spcAft>
            </a:pPr>
            <a:endParaRPr lang="fa-IR" sz="3200" dirty="0">
              <a:cs typeface="B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09" y="3993386"/>
            <a:ext cx="2426278" cy="2426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78" y="1597632"/>
            <a:ext cx="2466109" cy="2438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364181" y="4567618"/>
            <a:ext cx="725912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>
              <a:spcBef>
                <a:spcPts val="300"/>
              </a:spcBef>
              <a:spcAft>
                <a:spcPts val="300"/>
              </a:spcAft>
            </a:pPr>
            <a:r>
              <a:rPr lang="fa-IR" sz="3200" dirty="0" smtClean="0">
                <a:solidFill>
                  <a:srgbClr val="92D050"/>
                </a:solidFill>
                <a:cs typeface="B Nazanin" panose="00000400000000000000" pitchFamily="2" charset="-78"/>
              </a:rPr>
              <a:t>2- حضرت امیر</a:t>
            </a:r>
            <a:r>
              <a:rPr lang="fa-IR" sz="3200" dirty="0">
                <a:solidFill>
                  <a:srgbClr val="92D050"/>
                </a:solidFill>
                <a:cs typeface="B Nazanin" panose="00000400000000000000" pitchFamily="2" charset="-78"/>
              </a:rPr>
              <a:t> </a:t>
            </a:r>
            <a:r>
              <a:rPr lang="fa-IR" sz="3200" dirty="0" smtClean="0">
                <a:solidFill>
                  <a:srgbClr val="92D050"/>
                </a:solidFill>
                <a:cs typeface="B Nazanin" panose="00000400000000000000" pitchFamily="2" charset="-78"/>
              </a:rPr>
              <a:t>(ع):</a:t>
            </a:r>
          </a:p>
          <a:p>
            <a:pPr algn="r" rtl="1">
              <a:spcBef>
                <a:spcPts val="300"/>
              </a:spcBef>
              <a:spcAft>
                <a:spcPts val="300"/>
              </a:spcAft>
            </a:pPr>
            <a:r>
              <a:rPr lang="fa-IR" sz="3200" dirty="0" smtClean="0">
                <a:cs typeface="B Nazanin" panose="00000400000000000000" pitchFamily="2" charset="-78"/>
              </a:rPr>
              <a:t>موقع عصبانیت، نه تنبیه، نه دستور، نه تصمیم</a:t>
            </a:r>
            <a:endParaRPr lang="fa-IR" sz="3200" dirty="0">
              <a:cs typeface="B Nazanin" panose="00000400000000000000" pitchFamily="2" charset="-78"/>
            </a:endParaRPr>
          </a:p>
          <a:p>
            <a:pPr algn="r" rtl="1">
              <a:spcBef>
                <a:spcPts val="300"/>
              </a:spcBef>
              <a:spcAft>
                <a:spcPts val="300"/>
              </a:spcAft>
            </a:pPr>
            <a:endParaRPr lang="fa-IR" sz="3200" dirty="0">
              <a:cs typeface="B Nazanin" panose="00000400000000000000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023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15812" y="4252093"/>
            <a:ext cx="7948622" cy="173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400" dirty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درخواست اهدای عضو، در صورت پذیرش مرگ توسط خانواده</a:t>
            </a:r>
            <a:endParaRPr lang="en-US" altLang="fa-IR" sz="5400" dirty="0">
              <a:solidFill>
                <a:srgbClr val="92D05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C289AE-1149-445D-904A-0A868DB037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2"/>
          <a:stretch/>
        </p:blipFill>
        <p:spPr>
          <a:xfrm>
            <a:off x="903817" y="1931044"/>
            <a:ext cx="2271860" cy="21497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EF935BA-DA87-426C-BB7C-B74C3DA67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2906" y="2547779"/>
            <a:ext cx="6373090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8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Key Points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D7A976-3A53-4851-B942-6E6DD8848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4318" y="874664"/>
            <a:ext cx="5671853" cy="391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25000" b="1" kern="4400" spc="-300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11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52655"/>
            <a:ext cx="12441382" cy="1219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63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94704" y="-128023"/>
            <a:ext cx="9684327" cy="987010"/>
          </a:xfrm>
        </p:spPr>
        <p:txBody>
          <a:bodyPr>
            <a:normAutofit/>
          </a:bodyPr>
          <a:lstStyle/>
          <a:p>
            <a:pPr algn="ctr"/>
            <a:r>
              <a:rPr lang="fa-IR" sz="3600" b="1" dirty="0" smtClean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دو دسته بندی کلی علل عدم رضایت به اهدای عضو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853" y="869245"/>
            <a:ext cx="6144492" cy="540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عدم تمایل به اهدا</a:t>
            </a:r>
            <a:endParaRPr lang="en-US" sz="32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20030" y="869245"/>
            <a:ext cx="5598702" cy="5403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عدم باور</a:t>
            </a:r>
            <a:r>
              <a:rPr lang="en-US" sz="32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 </a:t>
            </a:r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417100" y="1409569"/>
            <a:ext cx="5726725" cy="5707737"/>
          </a:xfrm>
          <a:noFill/>
          <a:effectLst>
            <a:glow rad="127000">
              <a:schemeClr val="tx1"/>
            </a:glow>
            <a:reflection blurRad="6350" stA="99000" endPos="55000" dist="622300" dir="5400000" sy="-100000" algn="bl" rotWithShape="0"/>
          </a:effectLst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عذاب وجدان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ترس از سرزنش اطرافیان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ترس از مثله شدن کالبد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نگرانی از تأخیر مراسم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درخواست مالی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عدم اعتماد به تخصیص عضو</a:t>
            </a:r>
            <a:endParaRPr lang="en-US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نگرانی از به خطر افتادن جایگاه اجتماعی</a:t>
            </a:r>
            <a:endParaRPr lang="en-US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درخواست زمان بیشتر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بدون دلیل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7038108" y="1409569"/>
            <a:ext cx="5040923" cy="5707737"/>
          </a:xfrm>
          <a:noFill/>
          <a:effectLst>
            <a:glow rad="127000">
              <a:schemeClr val="tx1"/>
            </a:glow>
            <a:reflection blurRad="6350" stA="99000" endPos="55000" dist="622300" dir="5400000" sy="-100000" algn="bl" rotWithShape="0"/>
          </a:effectLst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عدم قبول مرگ مغزی به عنوان مرگ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انکار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معجزه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محدودین های قومی – قبیله ای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محدودیت های مذهبی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عذاب وجدان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ترس از سرزنش اطرافیان</a:t>
            </a:r>
            <a:endParaRPr lang="en-US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درخئاست زمان بیشتر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بدون دلیل</a:t>
            </a:r>
            <a:endParaRPr lang="en-US" sz="2400" b="1" dirty="0">
              <a:solidFill>
                <a:schemeClr val="bg1">
                  <a:lumMod val="50000"/>
                  <a:lumOff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05655" y="869244"/>
            <a:ext cx="1513077" cy="5403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 smtClean="0">
                <a:solidFill>
                  <a:schemeClr val="bg1"/>
                </a:solidFill>
                <a:cs typeface="2  Nazanin" panose="00000400000000000000" pitchFamily="2" charset="-78"/>
              </a:rPr>
              <a:t>کمی</a:t>
            </a:r>
            <a:r>
              <a:rPr lang="en-US" sz="2800" b="1" dirty="0" smtClean="0">
                <a:solidFill>
                  <a:schemeClr val="bg1"/>
                </a:solidFill>
                <a:cs typeface="2  Nazanin" panose="00000400000000000000" pitchFamily="2" charset="-78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cs typeface="2  Nazanin" panose="00000400000000000000" pitchFamily="2" charset="-78"/>
              </a:rPr>
              <a:t> </a:t>
            </a:r>
            <a:endParaRPr lang="en-US" sz="3600" b="1" dirty="0">
              <a:solidFill>
                <a:schemeClr val="bg1"/>
              </a:solidFill>
              <a:cs typeface="2 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39345" y="879502"/>
            <a:ext cx="1172176" cy="54032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 smtClean="0">
                <a:solidFill>
                  <a:srgbClr val="FFFF00"/>
                </a:solidFill>
                <a:cs typeface="2  Nazanin" panose="00000400000000000000" pitchFamily="2" charset="-78"/>
              </a:rPr>
              <a:t>50%</a:t>
            </a:r>
            <a:endParaRPr lang="en-US" sz="2800" b="1" dirty="0">
              <a:solidFill>
                <a:srgbClr val="FFFF00"/>
              </a:solidFill>
              <a:cs typeface="2 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9393" y="879502"/>
            <a:ext cx="1025236" cy="540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 smtClean="0">
                <a:solidFill>
                  <a:srgbClr val="FFFF00"/>
                </a:solidFill>
                <a:cs typeface="2  Nazanin" panose="00000400000000000000" pitchFamily="2" charset="-78"/>
              </a:rPr>
              <a:t>50%</a:t>
            </a:r>
            <a:endParaRPr lang="en-US" sz="2800" b="1" dirty="0">
              <a:solidFill>
                <a:srgbClr val="FFFF00"/>
              </a:solidFill>
              <a:cs typeface="2  Nazanin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4853" y="6078554"/>
            <a:ext cx="6144492" cy="540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عدم تمایل  20%</a:t>
            </a:r>
            <a:endParaRPr lang="en-US" sz="32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39345" y="6078553"/>
            <a:ext cx="4166755" cy="5403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عدم باور  80%</a:t>
            </a:r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605655" y="6078553"/>
            <a:ext cx="1513077" cy="5403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 smtClean="0">
                <a:solidFill>
                  <a:schemeClr val="bg1"/>
                </a:solidFill>
                <a:cs typeface="2  Nazanin" panose="00000400000000000000" pitchFamily="2" charset="-78"/>
              </a:rPr>
              <a:t>کیفی</a:t>
            </a:r>
            <a:r>
              <a:rPr lang="en-US" sz="2800" b="1" dirty="0" smtClean="0">
                <a:solidFill>
                  <a:schemeClr val="bg1"/>
                </a:solidFill>
                <a:cs typeface="2  Nazanin" panose="00000400000000000000" pitchFamily="2" charset="-78"/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  <a:cs typeface="2  Nazanin" panose="00000400000000000000" pitchFamily="2" charset="-78"/>
              </a:rPr>
              <a:t> </a:t>
            </a:r>
            <a:endParaRPr lang="en-US" sz="3600" b="1" dirty="0">
              <a:solidFill>
                <a:schemeClr val="bg1"/>
              </a:solidFill>
              <a:cs typeface="2  Nazanin" panose="00000400000000000000" pitchFamily="2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4BCC46-3371-429B-8202-85DEF34132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0" y="23862"/>
            <a:ext cx="2780907" cy="52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9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5"/>
          <p:cNvSpPr>
            <a:spLocks noGrp="1" noChangeArrowheads="1"/>
          </p:cNvSpPr>
          <p:nvPr>
            <p:ph idx="1"/>
          </p:nvPr>
        </p:nvSpPr>
        <p:spPr>
          <a:xfrm>
            <a:off x="7595283" y="1184660"/>
            <a:ext cx="1219200" cy="1703196"/>
          </a:xfrm>
        </p:spPr>
        <p:txBody>
          <a:bodyPr>
            <a:noAutofit/>
          </a:bodyPr>
          <a:lstStyle/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 smtClean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اعتقاد</a:t>
            </a: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 smtClean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علاقه</a:t>
            </a:r>
            <a:endParaRPr lang="fa-IR" altLang="zh-CN" sz="2400" b="1" dirty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 smtClean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دانش</a:t>
            </a:r>
            <a:endParaRPr lang="fa-IR" altLang="zh-CN" sz="2400" b="1" dirty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 smtClean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سخنوری</a:t>
            </a:r>
          </a:p>
          <a:p>
            <a:pPr marL="0" indent="0" algn="r" rtl="1">
              <a:spcBef>
                <a:spcPts val="600"/>
              </a:spcBef>
              <a:buNone/>
            </a:pPr>
            <a:endParaRPr lang="fa-IR" altLang="zh-CN" sz="2400" b="1" dirty="0" smtClean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spcBef>
                <a:spcPts val="600"/>
              </a:spcBef>
              <a:buNone/>
            </a:pPr>
            <a:endParaRPr lang="fa-IR" altLang="zh-CN" sz="2400" b="1" dirty="0" smtClean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ts val="600"/>
              </a:spcBef>
              <a:buAutoNum type="arabicPeriod"/>
            </a:pPr>
            <a:endParaRPr lang="fa-IR" altLang="zh-CN" sz="2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ts val="600"/>
              </a:spcBef>
              <a:buAutoNum type="arabicPeriod"/>
            </a:pPr>
            <a:endParaRPr lang="zh-CN" alt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9403301" y="1657231"/>
            <a:ext cx="2258291" cy="428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a-IR" altLang="zh-CN" sz="3200" b="1" dirty="0" smtClean="0">
                <a:solidFill>
                  <a:srgbClr val="92D050"/>
                </a:solidFill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ارائه ی مفاهیم: </a:t>
            </a:r>
          </a:p>
          <a:p>
            <a:pPr marL="0" indent="0" algn="ctr" rtl="1">
              <a:spcBef>
                <a:spcPts val="600"/>
              </a:spcBef>
              <a:buFont typeface="Arial" panose="020B0604020202020204" pitchFamily="34" charset="0"/>
              <a:buNone/>
            </a:pPr>
            <a:endParaRPr lang="fa-IR" altLang="zh-CN" sz="2400" b="1" dirty="0" smtClean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spcBef>
                <a:spcPts val="600"/>
              </a:spcBef>
              <a:buFont typeface="Arial" panose="020B0604020202020204" pitchFamily="34" charset="0"/>
              <a:buNone/>
            </a:pPr>
            <a:endParaRPr lang="fa-IR" altLang="zh-CN" sz="2400" b="1" dirty="0" smtClean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ts val="600"/>
              </a:spcBef>
              <a:buFont typeface="Arial" panose="020B0604020202020204" pitchFamily="34" charset="0"/>
              <a:buAutoNum type="arabicPeriod"/>
            </a:pPr>
            <a:endParaRPr lang="fa-IR" altLang="zh-CN" sz="2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ts val="600"/>
              </a:spcBef>
              <a:buFont typeface="Arial" panose="020B0604020202020204" pitchFamily="34" charset="0"/>
              <a:buAutoNum type="arabicPeriod"/>
            </a:pPr>
            <a:endParaRPr lang="zh-CN" alt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9403301" y="4370293"/>
            <a:ext cx="2098965" cy="428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a-IR" altLang="zh-CN" sz="3200" b="1" dirty="0" smtClean="0">
                <a:solidFill>
                  <a:srgbClr val="92D050"/>
                </a:solidFill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ایجاد اعتماد:</a:t>
            </a:r>
          </a:p>
          <a:p>
            <a:pPr marL="0" indent="0" algn="ctr" rtl="1">
              <a:spcBef>
                <a:spcPts val="600"/>
              </a:spcBef>
              <a:buFont typeface="Arial" panose="020B0604020202020204" pitchFamily="34" charset="0"/>
              <a:buNone/>
            </a:pPr>
            <a:endParaRPr lang="fa-IR" altLang="zh-CN" sz="2400" b="1" dirty="0" smtClean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spcBef>
                <a:spcPts val="600"/>
              </a:spcBef>
              <a:buFont typeface="Arial" panose="020B0604020202020204" pitchFamily="34" charset="0"/>
              <a:buNone/>
            </a:pPr>
            <a:endParaRPr lang="fa-IR" altLang="zh-CN" sz="2400" b="1" dirty="0" smtClean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ts val="600"/>
              </a:spcBef>
              <a:buFont typeface="Arial" panose="020B0604020202020204" pitchFamily="34" charset="0"/>
              <a:buAutoNum type="arabicPeriod"/>
            </a:pPr>
            <a:endParaRPr lang="fa-IR" altLang="zh-CN" sz="2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ts val="600"/>
              </a:spcBef>
              <a:buFont typeface="Arial" panose="020B0604020202020204" pitchFamily="34" charset="0"/>
              <a:buAutoNum type="arabicPeriod"/>
            </a:pPr>
            <a:endParaRPr lang="zh-CN" alt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5856540" y="3102144"/>
            <a:ext cx="2957943" cy="1703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a-IR" altLang="zh-CN" sz="2400" b="1" dirty="0" smtClean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منش خوب</a:t>
            </a:r>
          </a:p>
          <a:p>
            <a:pPr marL="0" indent="0" algn="r" rtl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a-IR" altLang="zh-CN" sz="2400" b="1" dirty="0" smtClean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همدلی</a:t>
            </a:r>
          </a:p>
          <a:p>
            <a:pPr marL="0" indent="0" algn="r" rtl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a-IR" altLang="zh-CN" sz="2400" b="1" dirty="0" smtClean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اثبات بی طرفی</a:t>
            </a:r>
          </a:p>
          <a:p>
            <a:pPr marL="0" indent="0" algn="r" rtl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a-IR" altLang="zh-CN" sz="2400" b="1" dirty="0" smtClean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بیان معایب و مزایا</a:t>
            </a:r>
          </a:p>
          <a:p>
            <a:pPr marL="0" indent="0" algn="r" rtl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a-IR" altLang="zh-CN" sz="2400" b="1" dirty="0" smtClean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احاطه ی کامل به موضوع</a:t>
            </a:r>
          </a:p>
          <a:p>
            <a:pPr marL="0" indent="0" algn="r" rtl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a-IR" altLang="zh-CN" sz="2400" b="1" dirty="0" smtClean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فرهنگ همسان</a:t>
            </a:r>
          </a:p>
          <a:p>
            <a:pPr marL="0" indent="0" algn="r" rtl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a-IR" altLang="zh-CN" sz="2400" b="1" dirty="0" smtClean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ترجیحاً خاستگاه مشابه</a:t>
            </a:r>
          </a:p>
          <a:p>
            <a:pPr marL="0" indent="0" algn="r" rtl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a-IR" altLang="zh-CN" sz="2400" b="1" dirty="0" smtClean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عدم پافشاری</a:t>
            </a:r>
          </a:p>
          <a:p>
            <a:pPr marL="0" indent="0" algn="r" rtl="1">
              <a:spcBef>
                <a:spcPts val="600"/>
              </a:spcBef>
              <a:buFont typeface="Arial" panose="020B0604020202020204" pitchFamily="34" charset="0"/>
              <a:buNone/>
            </a:pPr>
            <a:endParaRPr lang="fa-IR" altLang="zh-CN" sz="2400" b="1" dirty="0" smtClean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spcBef>
                <a:spcPts val="600"/>
              </a:spcBef>
              <a:buFont typeface="Arial" panose="020B0604020202020204" pitchFamily="34" charset="0"/>
              <a:buNone/>
            </a:pPr>
            <a:endParaRPr lang="fa-IR" altLang="zh-CN" sz="2400" b="1" dirty="0" smtClean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ts val="600"/>
              </a:spcBef>
              <a:buFont typeface="Arial" panose="020B0604020202020204" pitchFamily="34" charset="0"/>
              <a:buAutoNum type="arabicPeriod"/>
            </a:pPr>
            <a:endParaRPr lang="fa-IR" altLang="zh-CN" sz="2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ts val="600"/>
              </a:spcBef>
              <a:buFont typeface="Arial" panose="020B0604020202020204" pitchFamily="34" charset="0"/>
              <a:buAutoNum type="arabicPeriod"/>
            </a:pPr>
            <a:endParaRPr lang="zh-CN" alt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839190" y="546320"/>
            <a:ext cx="7924799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3600" b="1" dirty="0" smtClean="0">
                <a:solidFill>
                  <a:srgbClr val="27C2F9"/>
                </a:solidFill>
                <a:latin typeface="Trebuchet MS" pitchFamily="34" charset="0"/>
                <a:ea typeface="+mn-ea"/>
                <a:cs typeface="B Nazanin" panose="00000400000000000000" pitchFamily="2" charset="-78"/>
              </a:rPr>
              <a:t>مهارتهای مورد نیاز</a:t>
            </a:r>
            <a:endParaRPr lang="es-ES" sz="3600" b="1" dirty="0">
              <a:solidFill>
                <a:srgbClr val="27C2F9"/>
              </a:solidFill>
              <a:latin typeface="Trebuchet MS" pitchFamily="34" charset="0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84" y="1026782"/>
            <a:ext cx="4908290" cy="5493451"/>
          </a:xfrm>
          <a:prstGeom prst="rect">
            <a:avLst/>
          </a:prstGeom>
        </p:spPr>
      </p:pic>
      <p:sp>
        <p:nvSpPr>
          <p:cNvPr id="8" name="Right Bracket 7"/>
          <p:cNvSpPr/>
          <p:nvPr/>
        </p:nvSpPr>
        <p:spPr>
          <a:xfrm>
            <a:off x="8814483" y="1184660"/>
            <a:ext cx="166254" cy="1528643"/>
          </a:xfrm>
          <a:prstGeom prst="rightBracket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ket 9"/>
          <p:cNvSpPr/>
          <p:nvPr/>
        </p:nvSpPr>
        <p:spPr>
          <a:xfrm>
            <a:off x="8814483" y="3189420"/>
            <a:ext cx="166254" cy="3021699"/>
          </a:xfrm>
          <a:prstGeom prst="rightBracket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98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24692" y="1034325"/>
            <a:ext cx="1206730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fa-IR" sz="3600" b="1" dirty="0" smtClean="0">
                <a:solidFill>
                  <a:srgbClr val="00B0F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خلاصه ی آنچه که پس از درخواست اهدای عضو می شنوید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158346" y="2417124"/>
            <a:ext cx="574105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fa-IR" altLang="fa-IR" sz="2800" b="1" dirty="0" smtClean="0">
                <a:latin typeface="Arial" panose="020B0604020202020204" pitchFamily="34" charset="0"/>
                <a:cs typeface="B Nazanin" panose="00000400000000000000" pitchFamily="2" charset="-78"/>
              </a:rPr>
              <a:t>1- نه... اون به زندگی بر می گرده</a:t>
            </a:r>
            <a:endParaRPr lang="en-US" altLang="fa-IR" sz="2800" b="1" dirty="0" smtClean="0"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algn="r" eaLnBrk="0" hangingPunct="0"/>
            <a:endParaRPr lang="en-US" altLang="fa-IR" sz="2800" b="1" dirty="0"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algn="r" eaLnBrk="0" hangingPunct="0"/>
            <a:r>
              <a:rPr lang="fa-IR" altLang="fa-IR" sz="2800" b="1" dirty="0" smtClean="0">
                <a:latin typeface="Arial" panose="020B0604020202020204" pitchFamily="34" charset="0"/>
                <a:cs typeface="B Nazanin" panose="00000400000000000000" pitchFamily="2" charset="-78"/>
              </a:rPr>
              <a:t>2- قبول ... ولی لطفاً از دستگاه جداش نکنید </a:t>
            </a:r>
            <a:endParaRPr lang="en-US" altLang="fa-IR" sz="2800" b="1" dirty="0" smtClean="0"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algn="r" eaLnBrk="0" hangingPunct="0"/>
            <a:endParaRPr lang="en-US" altLang="fa-IR" sz="2800" b="1" dirty="0">
              <a:latin typeface="Trebuchet MS" pitchFamily="34" charset="0"/>
              <a:cs typeface="B Nazanin" panose="00000400000000000000" pitchFamily="2" charset="-78"/>
            </a:endParaRPr>
          </a:p>
          <a:p>
            <a:pPr marL="457200" indent="-457200" algn="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fa-IR" sz="2800" b="1" dirty="0">
              <a:solidFill>
                <a:srgbClr val="002060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2690919" y="4633638"/>
            <a:ext cx="14745858" cy="1384995"/>
            <a:chOff x="-3805056" y="2246729"/>
            <a:chExt cx="14745858" cy="1384995"/>
          </a:xfrm>
        </p:grpSpPr>
        <p:grpSp>
          <p:nvGrpSpPr>
            <p:cNvPr id="13" name="Group 12"/>
            <p:cNvGrpSpPr/>
            <p:nvPr/>
          </p:nvGrpSpPr>
          <p:grpSpPr>
            <a:xfrm>
              <a:off x="6673929" y="2580283"/>
              <a:ext cx="464458" cy="777645"/>
              <a:chOff x="6576947" y="4973782"/>
              <a:chExt cx="464458" cy="777645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6576947" y="4973782"/>
                <a:ext cx="464457" cy="332509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H="1">
                <a:off x="6576947" y="5303515"/>
                <a:ext cx="464458" cy="447912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-3805056" y="2246729"/>
              <a:ext cx="1474585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0" hangingPunct="0"/>
              <a:r>
                <a:rPr lang="en-US" sz="2800" b="1" dirty="0">
                  <a:latin typeface="Arial" panose="020B0604020202020204" pitchFamily="34" charset="0"/>
                  <a:cs typeface="B Nazanin" panose="00000400000000000000" pitchFamily="2" charset="-78"/>
                </a:rPr>
                <a:t> </a:t>
              </a:r>
              <a:r>
                <a:rPr lang="en-US" altLang="fa-IR" sz="2800" b="1" dirty="0">
                  <a:latin typeface="Arial" panose="020B0604020202020204" pitchFamily="34" charset="0"/>
                  <a:cs typeface="B Nazanin" panose="00000400000000000000" pitchFamily="2" charset="-78"/>
                </a:rPr>
                <a:t>                                               </a:t>
              </a:r>
              <a:r>
                <a:rPr lang="fa-IR" altLang="fa-IR" sz="2800" b="1" dirty="0" smtClean="0">
                  <a:latin typeface="Arial" panose="020B0604020202020204" pitchFamily="34" charset="0"/>
                  <a:cs typeface="B Nazanin" panose="00000400000000000000" pitchFamily="2" charset="-78"/>
                </a:rPr>
                <a:t>                                                        از دستگاه </a:t>
              </a:r>
              <a:r>
                <a:rPr lang="fa-IR" altLang="fa-IR" sz="2800" b="1" dirty="0" err="1" smtClean="0">
                  <a:latin typeface="Arial" panose="020B0604020202020204" pitchFamily="34" charset="0"/>
                  <a:cs typeface="B Nazanin" panose="00000400000000000000" pitchFamily="2" charset="-78"/>
                </a:rPr>
                <a:t>جداش</a:t>
              </a:r>
              <a:r>
                <a:rPr lang="fa-IR" altLang="fa-IR" sz="2800" b="1" dirty="0" smtClean="0">
                  <a:latin typeface="Arial" panose="020B0604020202020204" pitchFamily="34" charset="0"/>
                  <a:cs typeface="B Nazanin" panose="00000400000000000000" pitchFamily="2" charset="-78"/>
                </a:rPr>
                <a:t> </a:t>
              </a:r>
              <a:r>
                <a:rPr lang="fa-IR" altLang="fa-IR" sz="2800" b="1" dirty="0" smtClean="0">
                  <a:latin typeface="Arial" panose="020B0604020202020204" pitchFamily="34" charset="0"/>
                  <a:cs typeface="B Nazanin" panose="00000400000000000000" pitchFamily="2" charset="-78"/>
                </a:rPr>
                <a:t>کنید </a:t>
              </a:r>
              <a:r>
                <a:rPr lang="fa-IR" altLang="fa-IR" sz="2800" b="1" dirty="0" smtClean="0">
                  <a:latin typeface="Arial" panose="020B0604020202020204" pitchFamily="34" charset="0"/>
                  <a:cs typeface="B Nazanin" panose="00000400000000000000" pitchFamily="2" charset="-78"/>
                </a:rPr>
                <a:t>تا حاکسپاریش کنیم   </a:t>
              </a:r>
              <a:endParaRPr lang="en-US" altLang="fa-IR" sz="2800" b="1" dirty="0">
                <a:latin typeface="Arial" panose="020B0604020202020204" pitchFamily="34" charset="0"/>
                <a:cs typeface="B Nazanin" panose="00000400000000000000" pitchFamily="2" charset="-78"/>
              </a:endParaRPr>
            </a:p>
            <a:p>
              <a:pPr algn="r" eaLnBrk="0" hangingPunct="0"/>
              <a:r>
                <a:rPr lang="fa-IR" altLang="fa-IR" sz="2800" b="1" dirty="0" smtClean="0">
                  <a:latin typeface="Arial" panose="020B0604020202020204" pitchFamily="34" charset="0"/>
                  <a:cs typeface="B Nazanin" panose="00000400000000000000" pitchFamily="2" charset="-78"/>
                </a:rPr>
                <a:t>3- قبول ... پس اگر فوت شده</a:t>
              </a:r>
              <a:endParaRPr lang="en-US" altLang="fa-IR" sz="2800" b="1" dirty="0">
                <a:latin typeface="Arial" panose="020B0604020202020204" pitchFamily="34" charset="0"/>
                <a:cs typeface="B Nazanin" panose="00000400000000000000" pitchFamily="2" charset="-78"/>
              </a:endParaRPr>
            </a:p>
            <a:p>
              <a:pPr algn="r" eaLnBrk="0" hangingPunct="0"/>
              <a:r>
                <a:rPr lang="en-US" altLang="fa-IR" sz="2800" b="1" dirty="0">
                  <a:latin typeface="Arial" panose="020B0604020202020204" pitchFamily="34" charset="0"/>
                  <a:cs typeface="B Nazanin" panose="00000400000000000000" pitchFamily="2" charset="-78"/>
                </a:rPr>
                <a:t>                                                </a:t>
              </a:r>
              <a:r>
                <a:rPr lang="fa-IR" altLang="fa-IR" sz="2800" b="1" dirty="0" smtClean="0">
                  <a:latin typeface="Arial" panose="020B0604020202020204" pitchFamily="34" charset="0"/>
                  <a:cs typeface="B Nazanin" panose="00000400000000000000" pitchFamily="2" charset="-78"/>
                </a:rPr>
                <a:t>                                                        اهدای عضو را قبول داریم</a:t>
              </a:r>
              <a:endParaRPr lang="en-US" sz="2800" b="1" dirty="0">
                <a:latin typeface="Arial" panose="020B0604020202020204" pitchFamily="34" charset="0"/>
                <a:cs typeface="B Nazanin" panose="00000400000000000000" pitchFamily="2" charset="-78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81113" y="2659227"/>
            <a:ext cx="6179693" cy="881281"/>
            <a:chOff x="6762074" y="1619539"/>
            <a:chExt cx="6534143" cy="881281"/>
          </a:xfrm>
        </p:grpSpPr>
        <p:sp>
          <p:nvSpPr>
            <p:cNvPr id="15" name="TextBox 14"/>
            <p:cNvSpPr txBox="1"/>
            <p:nvPr/>
          </p:nvSpPr>
          <p:spPr>
            <a:xfrm>
              <a:off x="6762074" y="1619539"/>
              <a:ext cx="39902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3200" b="1" dirty="0" smtClean="0">
                  <a:solidFill>
                    <a:srgbClr val="92D050"/>
                  </a:solidFill>
                  <a:cs typeface="B Nazanin" panose="00000400000000000000" pitchFamily="2" charset="-78"/>
                </a:rPr>
                <a:t>هنوز مرگ رو نپذیرفته اند</a:t>
              </a:r>
              <a:endParaRPr lang="en-US" sz="3200" b="1" dirty="0">
                <a:solidFill>
                  <a:srgbClr val="92D050"/>
                </a:solidFill>
                <a:cs typeface="B Nazanin" panose="00000400000000000000" pitchFamily="2" charset="-78"/>
              </a:endParaRPr>
            </a:p>
          </p:txBody>
        </p:sp>
        <p:cxnSp>
          <p:nvCxnSpPr>
            <p:cNvPr id="17" name="Straight Arrow Connector 16"/>
            <p:cNvCxnSpPr>
              <a:stCxn id="15" idx="3"/>
            </p:cNvCxnSpPr>
            <p:nvPr/>
          </p:nvCxnSpPr>
          <p:spPr>
            <a:xfrm flipV="1">
              <a:off x="10752318" y="1697593"/>
              <a:ext cx="2543899" cy="21433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5" idx="3"/>
            </p:cNvCxnSpPr>
            <p:nvPr/>
          </p:nvCxnSpPr>
          <p:spPr>
            <a:xfrm>
              <a:off x="10752318" y="1911927"/>
              <a:ext cx="1039914" cy="58889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734112" y="5744837"/>
            <a:ext cx="2839239" cy="917284"/>
            <a:chOff x="789821" y="5048815"/>
            <a:chExt cx="2839239" cy="917284"/>
          </a:xfrm>
        </p:grpSpPr>
        <p:sp>
          <p:nvSpPr>
            <p:cNvPr id="22" name="TextBox 21"/>
            <p:cNvSpPr txBox="1"/>
            <p:nvPr/>
          </p:nvSpPr>
          <p:spPr>
            <a:xfrm>
              <a:off x="789821" y="5381324"/>
              <a:ext cx="28392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3200" b="1" dirty="0" smtClean="0">
                  <a:solidFill>
                    <a:srgbClr val="92D050"/>
                  </a:solidFill>
                  <a:cs typeface="B Nazanin" panose="00000400000000000000" pitchFamily="2" charset="-78"/>
                </a:rPr>
                <a:t>مرگ را پذیرفته اند</a:t>
              </a:r>
              <a:endParaRPr lang="en-US" sz="3200" b="1" dirty="0">
                <a:solidFill>
                  <a:srgbClr val="92D050"/>
                </a:solidFill>
                <a:cs typeface="B Nazanin" panose="00000400000000000000" pitchFamily="2" charset="-78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2189018" y="5048815"/>
              <a:ext cx="0" cy="33250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654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31622" y="4659482"/>
            <a:ext cx="7948622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400" dirty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تشخیص علل دقیق عدم رضایت </a:t>
            </a:r>
            <a:endParaRPr lang="en-US" altLang="fa-IR" sz="5400" dirty="0">
              <a:solidFill>
                <a:srgbClr val="92D05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DFE120-11CA-4337-8BFD-33A2BD353E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2"/>
          <a:stretch/>
        </p:blipFill>
        <p:spPr>
          <a:xfrm>
            <a:off x="903817" y="1931044"/>
            <a:ext cx="2271860" cy="21497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4D89B5-603C-4DA6-9668-C04EBADBA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2906" y="2547779"/>
            <a:ext cx="6373090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8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Key Points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EC85A0-ACEA-41F3-A7D5-FFC765177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4318" y="874664"/>
            <a:ext cx="5671853" cy="391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25000" b="1" kern="4400" spc="-300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52655"/>
            <a:ext cx="12441382" cy="12192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965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>
          <a:xfrm>
            <a:off x="2536603" y="-208381"/>
            <a:ext cx="6446925" cy="107804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fa-IR" altLang="zh-CN" b="1" dirty="0" smtClean="0">
                <a:solidFill>
                  <a:srgbClr val="00AEEF"/>
                </a:solidFill>
                <a:ea typeface="宋体" charset="-122"/>
                <a:cs typeface="B Nazanin" panose="00000400000000000000" pitchFamily="2" charset="-78"/>
              </a:rPr>
              <a:t>علل عدم رضایت</a:t>
            </a:r>
            <a:endParaRPr lang="zh-CN" altLang="en-US" b="1" dirty="0">
              <a:solidFill>
                <a:srgbClr val="00AEEF"/>
              </a:solidFill>
              <a:ea typeface="宋体" charset="-122"/>
              <a:cs typeface="B Nazanin" panose="00000400000000000000" pitchFamily="2" charset="-78"/>
            </a:endParaRPr>
          </a:p>
        </p:txBody>
      </p:sp>
      <p:sp>
        <p:nvSpPr>
          <p:cNvPr id="132101" name="Rectangle 5"/>
          <p:cNvSpPr>
            <a:spLocks noGrp="1" noChangeArrowheads="1"/>
          </p:cNvSpPr>
          <p:nvPr>
            <p:ph sz="quarter" idx="4294967295"/>
          </p:nvPr>
        </p:nvSpPr>
        <p:spPr>
          <a:xfrm>
            <a:off x="5250873" y="967204"/>
            <a:ext cx="6539345" cy="4953000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00000"/>
              </a:lnSpc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1- باورهای دینی</a:t>
            </a:r>
            <a:endParaRPr lang="zh-CN" altLang="en-US" sz="2400" dirty="0">
              <a:latin typeface="宋体" charset="-122"/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2- محدودیت های اجتماعی</a:t>
            </a:r>
            <a:endParaRPr lang="en-US" altLang="zh-CN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3- نارضایتی از سیستم درمان کشور</a:t>
            </a:r>
            <a:endParaRPr lang="en-US" altLang="zh-CN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4- عدم آگاهی خانواده از نظر عزیز از دست رفته در هنگام حیات</a:t>
            </a:r>
            <a:endParaRPr lang="en-US" altLang="zh-CN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5- اعلام عدم رضایت در زمان حیات</a:t>
            </a:r>
            <a:endParaRPr lang="en-US" altLang="zh-CN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6- در دسترس نبودن ولی دم برای اخذ رضایت قانونی</a:t>
            </a:r>
            <a:endParaRPr lang="en-US" altLang="zh-CN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7- عدم آگاهی از مرگ مغزی</a:t>
            </a:r>
            <a:endParaRPr lang="en-US" altLang="zh-CN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8- مقابله افراد منفی تأثیرگذار فامیل</a:t>
            </a:r>
            <a:endParaRPr lang="en-US" altLang="zh-CN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9- انکار مرگ</a:t>
            </a:r>
            <a:endParaRPr lang="en-US" altLang="zh-CN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10- عذاب وجدان</a:t>
            </a:r>
            <a:endParaRPr lang="en-US" altLang="zh-CN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11- ترس از موقعیت و جایگاه اجتماعی</a:t>
            </a:r>
            <a:endParaRPr lang="en-US" altLang="zh-CN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endParaRPr lang="zh-CN" altLang="en-US" sz="2400" dirty="0">
              <a:ea typeface="宋体" charset="-122"/>
              <a:cs typeface="B Nazanin" panose="00000400000000000000" pitchFamily="2" charset="-7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sz="quarter" idx="4294967295"/>
          </p:nvPr>
        </p:nvSpPr>
        <p:spPr>
          <a:xfrm>
            <a:off x="-166255" y="967204"/>
            <a:ext cx="5417128" cy="4953000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12- محدودیت های قومی قبیله ای</a:t>
            </a:r>
            <a:endParaRPr lang="en-US" altLang="zh-CN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altLang="zh-CN" sz="2400" dirty="0" smtClean="0">
                <a:ea typeface="宋体" charset="-122"/>
                <a:cs typeface="B Nazanin" panose="00000400000000000000" pitchFamily="2" charset="-78"/>
              </a:rPr>
              <a:t>13- </a:t>
            </a: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ترس از سرزنش اطرافیان</a:t>
            </a:r>
            <a:endParaRPr lang="en-US" altLang="zh-CN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altLang="zh-CN" sz="2400" dirty="0" smtClean="0">
                <a:ea typeface="宋体" charset="-122"/>
                <a:cs typeface="B Nazanin" panose="00000400000000000000" pitchFamily="2" charset="-78"/>
              </a:rPr>
              <a:t>14- </a:t>
            </a: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ترس از مثله شدن کالبد عزیز از دست رفته</a:t>
            </a:r>
            <a:endParaRPr lang="en-US" altLang="zh-CN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15- ایجاد تأخیر در برگزاری مراسم تدفین</a:t>
            </a:r>
            <a:endParaRPr lang="en-US" altLang="zh-CN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16- توقعات مالی</a:t>
            </a:r>
            <a:endParaRPr lang="en-US" altLang="zh-CN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17- عدم اعتماد به تخصیص عضو عادلانه در کشور و </a:t>
            </a:r>
          </a:p>
          <a:p>
            <a:pPr marL="0" indent="0" algn="r" rtl="1">
              <a:buNone/>
            </a:pPr>
            <a:r>
              <a:rPr lang="fa-IR" altLang="zh-CN" sz="2400" dirty="0" smtClean="0">
                <a:ea typeface="宋体" charset="-122"/>
                <a:cs typeface="B Nazanin" panose="00000400000000000000" pitchFamily="2" charset="-78"/>
              </a:rPr>
              <a:t>         اعتقاد </a:t>
            </a: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به پارتی بازی و فروش ارگان ها</a:t>
            </a:r>
            <a:endParaRPr lang="zh-CN" altLang="en-US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18- درخواست زمان بیشتر برای تصمیم گیری</a:t>
            </a:r>
            <a:endParaRPr lang="en-US" altLang="zh-CN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19- اعتقاد به معجزه</a:t>
            </a:r>
            <a:r>
              <a:rPr lang="en-US" altLang="zh-CN" sz="2400" dirty="0">
                <a:ea typeface="宋体" charset="-122"/>
                <a:cs typeface="B Nazanin" panose="00000400000000000000" pitchFamily="2" charset="-78"/>
              </a:rPr>
              <a:t>                                </a:t>
            </a:r>
          </a:p>
          <a:p>
            <a:pPr marL="0" indent="0" algn="r" rtl="1"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20- عدم رضایت بدون هیچ دلیلی</a:t>
            </a:r>
            <a:endParaRPr lang="en-US" altLang="zh-CN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altLang="zh-CN" sz="2400" dirty="0">
                <a:ea typeface="宋体" charset="-122"/>
                <a:cs typeface="B Nazanin" panose="00000400000000000000" pitchFamily="2" charset="-78"/>
              </a:rPr>
              <a:t>21- سایر موارد</a:t>
            </a:r>
            <a:endParaRPr lang="zh-CN" altLang="en-US" sz="2400" dirty="0"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endParaRPr lang="zh-CN" altLang="en-US" sz="2400" dirty="0">
              <a:ea typeface="宋体" charset="-122"/>
              <a:cs typeface="B Nazanin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16850" y="23862"/>
            <a:ext cx="12208850" cy="613559"/>
            <a:chOff x="-16850" y="23862"/>
            <a:chExt cx="12208850" cy="61355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675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074" y="813849"/>
            <a:ext cx="7626562" cy="987010"/>
          </a:xfrm>
        </p:spPr>
        <p:txBody>
          <a:bodyPr>
            <a:noAutofit/>
          </a:bodyPr>
          <a:lstStyle/>
          <a:p>
            <a:pPr algn="ctr"/>
            <a:r>
              <a:rPr lang="fa-IR" sz="4000" b="1" dirty="0" smtClean="0">
                <a:solidFill>
                  <a:srgbClr val="00B0F0"/>
                </a:solidFill>
                <a:latin typeface="+mn-lt"/>
                <a:ea typeface="+mn-ea"/>
                <a:cs typeface="B Nazanin" panose="00000400000000000000" pitchFamily="2" charset="-78"/>
              </a:rPr>
              <a:t>اقدامات اصلی بعد از درخواست اهدای عضو</a:t>
            </a:r>
            <a:endParaRPr lang="en-US" sz="4000" b="1" dirty="0">
              <a:solidFill>
                <a:srgbClr val="00B0F0"/>
              </a:solidFill>
              <a:latin typeface="+mn-lt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53599" y="2134507"/>
            <a:ext cx="1936137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6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1- سکوت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35636" y="3197650"/>
            <a:ext cx="3654100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6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2- گوش دادن فعال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62254" y="4260793"/>
            <a:ext cx="5427481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6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3- نامگذاری علل عدم رضایت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81745" y="5392230"/>
            <a:ext cx="8807990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6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4- استفاده از تکنیک های برگرداندن نظر منفی خانواده 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049" y="1337519"/>
            <a:ext cx="6206404" cy="4286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8420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7763" y="645237"/>
            <a:ext cx="8069908" cy="987010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 smtClean="0">
                <a:solidFill>
                  <a:srgbClr val="00B0F0"/>
                </a:solidFill>
                <a:latin typeface="+mn-lt"/>
                <a:ea typeface="+mn-ea"/>
                <a:cs typeface="B Nazanin" panose="00000400000000000000" pitchFamily="2" charset="-78"/>
              </a:rPr>
              <a:t>نکات کلیدی در نامگذاری علل عدم رضایت</a:t>
            </a:r>
            <a:endParaRPr lang="en-US" sz="4000" b="1" dirty="0">
              <a:solidFill>
                <a:srgbClr val="00B0F0"/>
              </a:solidFill>
              <a:latin typeface="+mn-lt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7499" y="1613648"/>
            <a:ext cx="7566040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همیشه بیش از یک دلیل برای عدم رضایت، وجود دارد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17499" y="2407431"/>
            <a:ext cx="7566040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افراد مختلف، نظرات مختلف دارند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7499" y="3211645"/>
            <a:ext cx="7566040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هیچ کدام از اعضای خانواده، نباید نادیده گرفته شوند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7499" y="4015859"/>
            <a:ext cx="7566040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سکوت همیشه علامت رضا نیست</a:t>
            </a: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9154" y="1289232"/>
            <a:ext cx="4673834" cy="54387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17499" y="4820073"/>
            <a:ext cx="7566040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همیشه تلاشتان را از افراد منفی تأثیرگذار شروع کنید</a:t>
            </a:r>
            <a:endParaRPr lang="en-US" sz="24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17499" y="5624287"/>
            <a:ext cx="7566040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عذاب وجدان غیرمستقیم را همیشه به عنوان یک علت در نظر بگیرید</a:t>
            </a: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891348"/>
            <a:ext cx="12441382" cy="96665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29177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74298" y="4252093"/>
            <a:ext cx="7948622" cy="173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400" dirty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تکنیک های برگرداندن </a:t>
            </a:r>
          </a:p>
          <a:p>
            <a:pPr algn="ctr" eaLnBrk="0" hangingPunct="0"/>
            <a:r>
              <a:rPr lang="fa-IR" altLang="fa-IR" sz="5400" dirty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نظر منفی خانواده</a:t>
            </a:r>
            <a:endParaRPr lang="en-US" altLang="fa-IR" sz="5400" dirty="0">
              <a:solidFill>
                <a:srgbClr val="92D05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39864B-911C-424C-8CD9-3043F99303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2"/>
          <a:stretch/>
        </p:blipFill>
        <p:spPr>
          <a:xfrm>
            <a:off x="903817" y="1931044"/>
            <a:ext cx="2271860" cy="21497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20791BA-1758-4B03-8018-D9761C98B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2906" y="2547779"/>
            <a:ext cx="6373090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8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Key Points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3EBC8B-909B-4DB9-A425-ECF3706DB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4318" y="874664"/>
            <a:ext cx="5671853" cy="391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25000" b="1" kern="4400" spc="-300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13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52655"/>
            <a:ext cx="12441382" cy="12192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241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63292" y="2687881"/>
            <a:ext cx="4414059" cy="4003764"/>
            <a:chOff x="563292" y="2687881"/>
            <a:chExt cx="4414059" cy="40037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292" y="2687881"/>
              <a:ext cx="2316899" cy="400376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8973" y="3616529"/>
              <a:ext cx="2268378" cy="137343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731603" y="1489354"/>
            <a:ext cx="8410496" cy="5410975"/>
            <a:chOff x="3731603" y="1489354"/>
            <a:chExt cx="8410496" cy="54109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603" y="4489168"/>
              <a:ext cx="2844165" cy="232756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3048" y="1489354"/>
              <a:ext cx="3395222" cy="281389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9525">
              <a:off x="8115521" y="4308764"/>
              <a:ext cx="3424976" cy="259156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3279" y="1861277"/>
              <a:ext cx="4178820" cy="250206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4163" y="3848052"/>
              <a:ext cx="1720298" cy="1720298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2147763" y="340635"/>
            <a:ext cx="8069908" cy="9870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000" b="1" dirty="0" smtClean="0">
                <a:solidFill>
                  <a:srgbClr val="00B0F0"/>
                </a:solidFill>
                <a:latin typeface="+mn-lt"/>
                <a:ea typeface="+mn-ea"/>
                <a:cs typeface="B Nazanin" panose="00000400000000000000" pitchFamily="2" charset="-78"/>
              </a:rPr>
              <a:t>امکانات بیشتر = نتیجه ی بهتر</a:t>
            </a:r>
            <a:endParaRPr lang="en-US" sz="4000" b="1" dirty="0">
              <a:solidFill>
                <a:srgbClr val="00B0F0"/>
              </a:solidFill>
              <a:latin typeface="+mn-lt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255200" y="935002"/>
            <a:ext cx="6207455" cy="59229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sz="8800" dirty="0" smtClean="0">
              <a:solidFill>
                <a:srgbClr val="002060"/>
              </a:solidFill>
              <a:cs typeface="2  Nazanin" panose="00000400000000000000" pitchFamily="2" charset="-78"/>
            </a:endParaRPr>
          </a:p>
          <a:p>
            <a:pPr algn="ctr"/>
            <a:endParaRPr lang="fa-IR" sz="8800" dirty="0">
              <a:solidFill>
                <a:srgbClr val="002060"/>
              </a:solidFill>
              <a:cs typeface="2  Nazanin" panose="00000400000000000000" pitchFamily="2" charset="-78"/>
            </a:endParaRPr>
          </a:p>
          <a:p>
            <a:pPr algn="ctr"/>
            <a:endParaRPr lang="fa-IR" sz="8800" dirty="0" smtClean="0">
              <a:solidFill>
                <a:srgbClr val="002060"/>
              </a:solidFill>
              <a:cs typeface="2  Nazanin" panose="00000400000000000000" pitchFamily="2" charset="-78"/>
            </a:endParaRPr>
          </a:p>
          <a:p>
            <a:pPr algn="ctr"/>
            <a:r>
              <a:rPr lang="fa-IR" sz="8800" dirty="0" smtClean="0">
                <a:solidFill>
                  <a:srgbClr val="002060"/>
                </a:solidFill>
                <a:cs typeface="2  Nazanin" panose="00000400000000000000" pitchFamily="2" charset="-78"/>
              </a:rPr>
              <a:t>تکنیک</a:t>
            </a:r>
            <a:endParaRPr lang="en-US" sz="8800" dirty="0">
              <a:solidFill>
                <a:srgbClr val="002060"/>
              </a:solidFill>
              <a:cs typeface="2  Nazanin" panose="000004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26263" y="1058921"/>
            <a:ext cx="3251088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روابط عمومی بالا</a:t>
            </a:r>
            <a:endParaRPr lang="en-US" sz="3600" dirty="0">
              <a:solidFill>
                <a:schemeClr val="bg1">
                  <a:lumMod val="95000"/>
                  <a:lumOff val="5000"/>
                </a:schemeClr>
              </a:solidFill>
              <a:cs typeface="2  Nazanin" panose="000004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21741" y="3592645"/>
            <a:ext cx="3251088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روانشناسی خوب</a:t>
            </a:r>
            <a:endParaRPr lang="en-US" sz="3600" dirty="0">
              <a:solidFill>
                <a:schemeClr val="bg1">
                  <a:lumMod val="95000"/>
                  <a:lumOff val="5000"/>
                </a:schemeClr>
              </a:solidFill>
              <a:cs typeface="2  Nazani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31908" y="5403566"/>
            <a:ext cx="3251088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جامعه شناسی مناسب</a:t>
            </a:r>
            <a:endParaRPr lang="en-US" sz="3600" dirty="0">
              <a:solidFill>
                <a:schemeClr val="bg1">
                  <a:lumMod val="95000"/>
                  <a:lumOff val="5000"/>
                </a:schemeClr>
              </a:solidFill>
              <a:cs typeface="2  Nazanin" panose="000004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32" y="637310"/>
            <a:ext cx="5090583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28983" t="5489" r="11969" b="11908"/>
          <a:stretch/>
        </p:blipFill>
        <p:spPr>
          <a:xfrm>
            <a:off x="52155" y="1046010"/>
            <a:ext cx="3978335" cy="57518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-16850" y="23862"/>
            <a:ext cx="12208850" cy="613559"/>
            <a:chOff x="-16850" y="23862"/>
            <a:chExt cx="12208850" cy="61355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66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125 -4.81481E-6 C 0.18099 -4.81481E-6 0.25 0.06899 0.25 0.125 L 0.25 0.25 " pathEditMode="relative" rAng="0" ptsTypes="AA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8.33333E-7 -0.125 C 8.33333E-7 -0.18102 0.06901 -0.25 0.125 -0.25 L 0.25 -0.25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25 -0.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91709" y="894899"/>
            <a:ext cx="8424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a-IR" altLang="zh-CN" sz="4800" b="1" dirty="0" smtClean="0">
                <a:solidFill>
                  <a:srgbClr val="8EC04B"/>
                </a:solidFill>
                <a:latin typeface="Arial" panose="020B0604020202020204" pitchFamily="34" charset="0"/>
                <a:cs typeface="2  Nazanin" panose="00000400000000000000" pitchFamily="2" charset="-78"/>
              </a:rPr>
              <a:t>و شعار ما</a:t>
            </a:r>
            <a:endParaRPr lang="es-ES" altLang="zh-CN" sz="4800" b="1" dirty="0">
              <a:solidFill>
                <a:srgbClr val="8EC04B"/>
              </a:solidFill>
              <a:latin typeface="Arial" panose="020B0604020202020204" pitchFamily="34" charset="0"/>
              <a:cs typeface="2  Nazanin" panose="000004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96322" y="2198203"/>
            <a:ext cx="7039528" cy="4152248"/>
            <a:chOff x="468313" y="1524000"/>
            <a:chExt cx="7075488" cy="4267200"/>
          </a:xfrm>
        </p:grpSpPr>
        <p:sp>
          <p:nvSpPr>
            <p:cNvPr id="3" name="Oval 2"/>
            <p:cNvSpPr/>
            <p:nvPr/>
          </p:nvSpPr>
          <p:spPr>
            <a:xfrm>
              <a:off x="468313" y="1524000"/>
              <a:ext cx="7075488" cy="426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2  Nazanin" panose="00000400000000000000" pitchFamily="2" charset="-7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43519" y="2380814"/>
              <a:ext cx="3300042" cy="537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B Nazanin" panose="00000400000000000000" pitchFamily="2" charset="-78"/>
                </a:rPr>
                <a:t>عدم رویارویی با خانواده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648733" y="3159053"/>
              <a:ext cx="2489613" cy="537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B Nazanin" panose="00000400000000000000" pitchFamily="2" charset="-78"/>
                </a:rPr>
                <a:t>خیلی بهتر است از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29393" y="3939298"/>
              <a:ext cx="4753338" cy="537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B Nazanin" panose="00000400000000000000" pitchFamily="2" charset="-78"/>
                </a:rPr>
                <a:t>رویایی با یک فرد آموزش ندیده است.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B Nazanin" panose="00000400000000000000" pitchFamily="2" charset="-78"/>
              </a:endParaRPr>
            </a:p>
          </p:txBody>
        </p:sp>
      </p:grpSp>
      <p:pic>
        <p:nvPicPr>
          <p:cNvPr id="11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68336"/>
            <a:ext cx="51435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9385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639672" y="729577"/>
            <a:ext cx="2866935" cy="75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a-IR" altLang="zh-CN" sz="5400" b="1" dirty="0" smtClean="0">
                <a:solidFill>
                  <a:srgbClr val="8EC04B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 چرا </a:t>
            </a:r>
            <a:r>
              <a:rPr lang="fa-IR" altLang="zh-CN" sz="5400" b="1" dirty="0" smtClean="0">
                <a:solidFill>
                  <a:srgbClr val="8EC04B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که:</a:t>
            </a:r>
            <a:endParaRPr lang="es-ES" altLang="zh-CN" sz="5400" b="1" dirty="0">
              <a:solidFill>
                <a:srgbClr val="8EC04B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987040" y="5334000"/>
            <a:ext cx="6172200" cy="4286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HK" altLang="en-US">
              <a:latin typeface="Arial" charset="0"/>
              <a:cs typeface="2  Nazanin" panose="00000400000000000000" pitchFamily="2" charset="-78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431190" y="2037641"/>
            <a:ext cx="7871296" cy="1387340"/>
            <a:chOff x="3431190" y="2037641"/>
            <a:chExt cx="7871296" cy="1387340"/>
          </a:xfrm>
        </p:grpSpPr>
        <p:sp>
          <p:nvSpPr>
            <p:cNvPr id="5" name="TextBox 4"/>
            <p:cNvSpPr txBox="1"/>
            <p:nvPr/>
          </p:nvSpPr>
          <p:spPr>
            <a:xfrm>
              <a:off x="8423172" y="2406251"/>
              <a:ext cx="28793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3600" b="1" dirty="0" smtClean="0">
                  <a:solidFill>
                    <a:srgbClr val="00B0F0"/>
                  </a:solidFill>
                  <a:latin typeface="Arial" panose="020B0604020202020204" pitchFamily="34" charset="0"/>
                  <a:cs typeface="B Nazanin" panose="00000400000000000000" pitchFamily="2" charset="-78"/>
                </a:rPr>
                <a:t>رویارویی مناسب:</a:t>
              </a:r>
              <a:endParaRPr lang="en-US" sz="3600" b="1" dirty="0">
                <a:solidFill>
                  <a:srgbClr val="00B0F0"/>
                </a:solidFill>
                <a:latin typeface="Arial" panose="020B060402020202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65028" y="2037641"/>
              <a:ext cx="38475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2800" b="1" dirty="0" smtClean="0">
                  <a:latin typeface="Arial" panose="020B0604020202020204" pitchFamily="34" charset="0"/>
                  <a:cs typeface="B Nazanin" panose="00000400000000000000" pitchFamily="2" charset="-78"/>
                </a:rPr>
                <a:t>رضایمتندی خانواده اهداکننده</a:t>
              </a:r>
              <a:endParaRPr lang="en-US" sz="2800" b="1" dirty="0">
                <a:latin typeface="Arial" panose="020B060402020202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31190" y="2901761"/>
              <a:ext cx="39693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2800" b="1" dirty="0" smtClean="0">
                  <a:latin typeface="Arial" panose="020B0604020202020204" pitchFamily="34" charset="0"/>
                  <a:cs typeface="B Nazanin" panose="00000400000000000000" pitchFamily="2" charset="-78"/>
                </a:rPr>
                <a:t>نجات جان بیماران لیست انتظار</a:t>
              </a:r>
              <a:endParaRPr lang="en-US" sz="2800" b="1" dirty="0">
                <a:latin typeface="Arial" panose="020B0604020202020204" pitchFamily="34" charset="0"/>
                <a:cs typeface="B Nazanin" panose="00000400000000000000" pitchFamily="2" charset="-78"/>
              </a:endParaRPr>
            </a:p>
          </p:txBody>
        </p:sp>
        <p:cxnSp>
          <p:nvCxnSpPr>
            <p:cNvPr id="11" name="Straight Arrow Connector 10"/>
            <p:cNvCxnSpPr>
              <a:stCxn id="5" idx="1"/>
              <a:endCxn id="14" idx="3"/>
            </p:cNvCxnSpPr>
            <p:nvPr/>
          </p:nvCxnSpPr>
          <p:spPr>
            <a:xfrm flipH="1" flipV="1">
              <a:off x="7412556" y="2299251"/>
              <a:ext cx="1010616" cy="430166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5" idx="1"/>
            </p:cNvCxnSpPr>
            <p:nvPr/>
          </p:nvCxnSpPr>
          <p:spPr>
            <a:xfrm flipH="1">
              <a:off x="7400546" y="2729417"/>
              <a:ext cx="1022626" cy="444225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2353972" y="4469880"/>
            <a:ext cx="9163317" cy="1404094"/>
            <a:chOff x="2353972" y="4469880"/>
            <a:chExt cx="9163317" cy="1404094"/>
          </a:xfrm>
        </p:grpSpPr>
        <p:sp>
          <p:nvSpPr>
            <p:cNvPr id="18" name="TextBox 17"/>
            <p:cNvSpPr txBox="1"/>
            <p:nvPr/>
          </p:nvSpPr>
          <p:spPr>
            <a:xfrm>
              <a:off x="8423172" y="4827534"/>
              <a:ext cx="30941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3600" b="1" dirty="0" smtClean="0">
                  <a:solidFill>
                    <a:srgbClr val="00B0F0"/>
                  </a:solidFill>
                  <a:latin typeface="Arial" panose="020B0604020202020204" pitchFamily="34" charset="0"/>
                  <a:cs typeface="B Nazanin" panose="00000400000000000000" pitchFamily="2" charset="-78"/>
                </a:rPr>
                <a:t>رویارویی نامناسب:</a:t>
              </a:r>
              <a:endParaRPr lang="en-US" sz="3600" b="1" dirty="0">
                <a:solidFill>
                  <a:srgbClr val="00B0F0"/>
                </a:solidFill>
                <a:latin typeface="Arial" panose="020B060402020202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53972" y="4469880"/>
              <a:ext cx="50642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2800" b="1" dirty="0" smtClean="0">
                  <a:latin typeface="Arial" panose="020B0604020202020204" pitchFamily="34" charset="0"/>
                  <a:cs typeface="B Nazanin" panose="00000400000000000000" pitchFamily="2" charset="-78"/>
                </a:rPr>
                <a:t>داغدیدگی مزمن خانواده فرد مرگ مغزی</a:t>
              </a:r>
              <a:endParaRPr lang="en-US" sz="2800" b="1" dirty="0">
                <a:latin typeface="Arial" panose="020B060402020202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3972" y="5350754"/>
              <a:ext cx="50465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2800" b="1" dirty="0" smtClean="0">
                  <a:latin typeface="Arial" panose="020B0604020202020204" pitchFamily="34" charset="0"/>
                  <a:cs typeface="B Nazanin" panose="00000400000000000000" pitchFamily="2" charset="-78"/>
                </a:rPr>
                <a:t>به خطر افتادن جان بیماران لیست انتظار</a:t>
              </a:r>
              <a:endParaRPr lang="en-US" sz="2800" b="1" dirty="0">
                <a:latin typeface="Arial" panose="020B0604020202020204" pitchFamily="34" charset="0"/>
                <a:cs typeface="B Nazanin" panose="00000400000000000000" pitchFamily="2" charset="-78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7430189" y="4747032"/>
              <a:ext cx="1010616" cy="430166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7418179" y="5177198"/>
              <a:ext cx="1022626" cy="444225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929" y="4082428"/>
            <a:ext cx="2306533" cy="2537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97" y="1176710"/>
            <a:ext cx="2666731" cy="266673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1498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630006" y="810121"/>
            <a:ext cx="650734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4800" b="1" dirty="0" smtClean="0">
                <a:solidFill>
                  <a:srgbClr val="00B0F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و به همین دلایل:</a:t>
            </a:r>
            <a:endParaRPr lang="es-ES" sz="4800" b="1" dirty="0">
              <a:solidFill>
                <a:srgbClr val="00B0F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59107" y="2949418"/>
            <a:ext cx="4972050" cy="214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altLang="zh-CN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رویارویی با خانواده یک علم اکتسابی است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altLang="zh-CN" sz="3200" b="1" dirty="0">
              <a:solidFill>
                <a:schemeClr val="tx1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altLang="zh-CN" sz="3200" b="1" dirty="0" smtClean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نه یک هنر و تبحر ذاتی</a:t>
            </a:r>
            <a:endParaRPr lang="en-US" altLang="zh-CN" sz="3200" b="1" dirty="0">
              <a:solidFill>
                <a:srgbClr val="92D05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algn="ctr"/>
            <a:endParaRPr lang="en-US" sz="3200" b="1" dirty="0">
              <a:solidFill>
                <a:srgbClr val="00B0F1"/>
              </a:solidFill>
              <a:latin typeface="Arial" panose="020B0604020202020204" pitchFamily="34" charset="0"/>
              <a:cs typeface="2  Nazanin" panose="00000400000000000000" pitchFamily="2" charset="-78"/>
            </a:endParaRPr>
          </a:p>
        </p:txBody>
      </p:sp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2491461" y="1826902"/>
            <a:ext cx="6478191" cy="52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altLang="zh-CN" sz="3300" b="1" dirty="0" smtClean="0">
                <a:latin typeface="Tw Cen MT Condensed Extra Bold" panose="020B0803020202020204" pitchFamily="34" charset="0"/>
                <a:cs typeface="B Nazanin" panose="00000400000000000000" pitchFamily="2" charset="-78"/>
              </a:rPr>
              <a:t>امروزه</a:t>
            </a:r>
            <a:endParaRPr lang="en-US" altLang="zh-CN" sz="3300" b="1" dirty="0">
              <a:latin typeface="Tw Cen MT Condensed Extra Bold" panose="020B0803020202020204" pitchFamily="34" charset="0"/>
              <a:cs typeface="B Nazanin" panose="00000400000000000000" pitchFamily="2" charset="-78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altLang="zh-CN" sz="2100" b="1" dirty="0">
              <a:solidFill>
                <a:srgbClr val="002060"/>
              </a:solidFill>
              <a:cs typeface="B Nazanin" panose="00000400000000000000" pitchFamily="2" charset="-78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altLang="zh-CN" sz="2100" b="1" dirty="0">
              <a:solidFill>
                <a:srgbClr val="002060"/>
              </a:solidFill>
              <a:cs typeface="B Nazanin" panose="00000400000000000000" pitchFamily="2" charset="-78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altLang="zh-CN" sz="2100" b="1" dirty="0">
              <a:solidFill>
                <a:srgbClr val="002060"/>
              </a:solidFill>
              <a:cs typeface="B Nazanin" panose="00000400000000000000" pitchFamily="2" charset="-78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altLang="zh-CN" sz="2100" b="1" dirty="0">
                <a:solidFill>
                  <a:srgbClr val="002060"/>
                </a:solidFill>
                <a:cs typeface="B Nazanin" panose="00000400000000000000" pitchFamily="2" charset="-78"/>
              </a:rPr>
              <a:t> 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altLang="zh-CN" sz="2100" dirty="0">
                <a:solidFill>
                  <a:srgbClr val="002060"/>
                </a:solidFill>
                <a:cs typeface="B Nazanin" panose="00000400000000000000" pitchFamily="2" charset="-78"/>
              </a:rPr>
              <a:t/>
            </a:r>
            <a:br>
              <a:rPr lang="en-US" altLang="zh-CN" sz="2100" dirty="0">
                <a:solidFill>
                  <a:srgbClr val="002060"/>
                </a:solidFill>
                <a:cs typeface="B Nazanin" panose="00000400000000000000" pitchFamily="2" charset="-78"/>
              </a:rPr>
            </a:br>
            <a:endParaRPr lang="en-US" altLang="zh-CN" sz="2100" dirty="0">
              <a:solidFill>
                <a:srgbClr val="002060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pic>
        <p:nvPicPr>
          <p:cNvPr id="3076" name="Picture 4" descr="Image result for reading.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3" y="1591745"/>
            <a:ext cx="4416943" cy="466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thinking.clip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220" y="1738317"/>
            <a:ext cx="4345780" cy="492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33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5"/>
          <p:cNvSpPr>
            <a:spLocks noGrp="1" noChangeArrowheads="1"/>
          </p:cNvSpPr>
          <p:nvPr>
            <p:ph idx="1"/>
          </p:nvPr>
        </p:nvSpPr>
        <p:spPr>
          <a:xfrm>
            <a:off x="4045527" y="785890"/>
            <a:ext cx="6901975" cy="3802829"/>
          </a:xfrm>
        </p:spPr>
        <p:txBody>
          <a:bodyPr>
            <a:noAutofit/>
          </a:bodyPr>
          <a:lstStyle/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1. گردآوری اطلاعات کافی</a:t>
            </a: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2. هم سنگ شدن با خانواده</a:t>
            </a: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3. عدم تلاش صرف برای اخذ رضایت</a:t>
            </a: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4. همراه نمودن پزشکان و پرسنل</a:t>
            </a: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5. انتخاب زمان مناسب برای رویارویی</a:t>
            </a: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6. انتخاب مکان مناسب برای ارائه ی خبر بد</a:t>
            </a: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7. عدم پرهیز از رویارویی با افراد منفی</a:t>
            </a: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8. ارائه ی مناسب خبر بد</a:t>
            </a: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9. توجه به همه ی افراد حاضر در جلسه</a:t>
            </a: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10. مدیریت مناسب مرحله ی واکنش حاد</a:t>
            </a: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11. درخواست اهدای عضو، در صورت پذیرش مرگ توسط خانواده</a:t>
            </a: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12. تشخیص دقیق علل عدم رضایت</a:t>
            </a: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13. تسلط به تکنیک های برگرداندن نظر خانواده</a:t>
            </a: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2400" b="1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14. عدم پافشاری اصرار بیش از حد</a:t>
            </a:r>
          </a:p>
          <a:p>
            <a:pPr marL="457200" indent="-457200" algn="r" rtl="1">
              <a:spcBef>
                <a:spcPts val="600"/>
              </a:spcBef>
              <a:buAutoNum type="arabicPeriod"/>
            </a:pPr>
            <a:endParaRPr lang="fa-IR" altLang="zh-CN" sz="2400" b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ts val="600"/>
              </a:spcBef>
              <a:buAutoNum type="arabicPeriod"/>
            </a:pPr>
            <a:endParaRPr lang="zh-CN" alt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2D499-C82D-4E84-BFE8-7DF7FC06A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" y="112944"/>
            <a:ext cx="2780907" cy="526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ADD7D9-07C5-4273-A5BC-11785FCDA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44" y="376379"/>
            <a:ext cx="5383474" cy="6417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9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2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2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2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2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2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2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2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2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2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2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2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2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2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2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2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2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2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21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21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21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21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21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21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21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21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3BB31F-AD4F-4C95-8A57-DF73D1B25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298" y="4667591"/>
            <a:ext cx="7948622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400" dirty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عدم پافشاری</a:t>
            </a:r>
            <a:endParaRPr lang="en-US" altLang="fa-IR" sz="5400" dirty="0">
              <a:solidFill>
                <a:srgbClr val="92D05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272343-BC5E-470B-87E4-52B8C5B70B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2"/>
          <a:stretch/>
        </p:blipFill>
        <p:spPr>
          <a:xfrm>
            <a:off x="903817" y="1931044"/>
            <a:ext cx="2271860" cy="21497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4C7D01B-0158-434E-A6F3-7357E6D32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2906" y="2547779"/>
            <a:ext cx="6373090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8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Key Points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1A1035-61B5-444D-8FB4-DBC24419F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4318" y="874664"/>
            <a:ext cx="5671853" cy="391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25000" b="1" kern="4400" spc="-300" dirty="0" smtClean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14</a:t>
            </a:r>
            <a:endParaRPr lang="en-US" altLang="fa-IR" sz="25000" b="1" kern="4400" spc="-300" dirty="0">
              <a:solidFill>
                <a:srgbClr val="FF0000"/>
              </a:solidFill>
              <a:latin typeface="Arial" panose="020B0604020202020204" pitchFamily="34" charset="0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52655"/>
            <a:ext cx="12441382" cy="1219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22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8914" y="1888959"/>
            <a:ext cx="820074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buFontTx/>
              <a:buNone/>
            </a:pPr>
            <a:r>
              <a:rPr lang="fa-IR" altLang="zh-CN" sz="2800" b="1" dirty="0">
                <a:cs typeface="B Nazanin" panose="00000400000000000000" pitchFamily="2" charset="-78"/>
              </a:rPr>
              <a:t>1- </a:t>
            </a:r>
            <a:r>
              <a:rPr lang="fa-IR" altLang="zh-CN" sz="2800" b="1" dirty="0" smtClean="0">
                <a:cs typeface="B Nazanin" panose="00000400000000000000" pitchFamily="2" charset="-78"/>
              </a:rPr>
              <a:t>شک به اینکه منفعتی در این بین داریم</a:t>
            </a:r>
            <a:endParaRPr lang="en-US" altLang="zh-CN" sz="2800" b="1" dirty="0">
              <a:cs typeface="B Nazanin" panose="00000400000000000000" pitchFamily="2" charset="-78"/>
            </a:endParaRPr>
          </a:p>
          <a:p>
            <a:pPr algn="r" eaLnBrk="1" hangingPunct="1">
              <a:buFontTx/>
              <a:buNone/>
            </a:pPr>
            <a:r>
              <a:rPr lang="fa-IR" altLang="zh-CN" sz="2800" b="1" dirty="0">
                <a:cs typeface="B Nazanin" panose="00000400000000000000" pitchFamily="2" charset="-78"/>
              </a:rPr>
              <a:t>2- </a:t>
            </a:r>
            <a:r>
              <a:rPr lang="fa-IR" altLang="zh-CN" sz="2800" b="1" dirty="0" smtClean="0">
                <a:cs typeface="B Nazanin" panose="00000400000000000000" pitchFamily="2" charset="-78"/>
              </a:rPr>
              <a:t>قرار دادن آن ها در دو راهی مقابله با ما و رضایت به اهدا </a:t>
            </a:r>
          </a:p>
          <a:p>
            <a:pPr algn="r" eaLnBrk="1" hangingPunct="1">
              <a:buFontTx/>
              <a:buNone/>
            </a:pPr>
            <a:r>
              <a:rPr lang="fa-IR" altLang="zh-CN" sz="2800" b="1" dirty="0" smtClean="0">
                <a:cs typeface="B Nazanin" panose="00000400000000000000" pitchFamily="2" charset="-78"/>
              </a:rPr>
              <a:t>3- سلب قدرت تفکر و پذیرش موضوع</a:t>
            </a:r>
          </a:p>
          <a:p>
            <a:pPr algn="r" eaLnBrk="1" hangingPunct="1">
              <a:buFontTx/>
              <a:buNone/>
            </a:pPr>
            <a:r>
              <a:rPr lang="fa-IR" altLang="zh-CN" sz="2800" b="1" dirty="0" smtClean="0">
                <a:cs typeface="B Nazanin" panose="00000400000000000000" pitchFamily="2" charset="-78"/>
              </a:rPr>
              <a:t>4- گریزان شدن از ما</a:t>
            </a:r>
          </a:p>
          <a:p>
            <a:pPr algn="r" eaLnBrk="1" hangingPunct="1">
              <a:buFontTx/>
              <a:buNone/>
            </a:pPr>
            <a:endParaRPr lang="fa-IR" altLang="zh-CN" sz="2800" b="1" dirty="0" smtClean="0">
              <a:cs typeface="B Nazanin" panose="00000400000000000000" pitchFamily="2" charset="-78"/>
            </a:endParaRPr>
          </a:p>
          <a:p>
            <a:pPr algn="r" eaLnBrk="1" hangingPunct="1">
              <a:buFontTx/>
              <a:buNone/>
            </a:pPr>
            <a:r>
              <a:rPr lang="fa-IR" altLang="zh-CN" sz="4400" b="1" dirty="0" smtClean="0">
                <a:solidFill>
                  <a:srgbClr val="92D050"/>
                </a:solidFill>
                <a:cs typeface="B Nazanin" panose="00000400000000000000" pitchFamily="2" charset="-78"/>
              </a:rPr>
              <a:t>... و از همه مهتر</a:t>
            </a:r>
            <a:endParaRPr lang="en-US" altLang="zh-CN" sz="4400" b="1" dirty="0">
              <a:solidFill>
                <a:srgbClr val="92D050"/>
              </a:solidFill>
              <a:cs typeface="B Nazanin" panose="00000400000000000000" pitchFamily="2" charset="-78"/>
            </a:endParaRPr>
          </a:p>
          <a:p>
            <a:pPr algn="r"/>
            <a:endParaRPr lang="fa-IR" altLang="zh-CN" sz="2800" b="1" dirty="0" smtClean="0">
              <a:cs typeface="B Nazanin" panose="00000400000000000000" pitchFamily="2" charset="-78"/>
            </a:endParaRPr>
          </a:p>
          <a:p>
            <a:pPr algn="r"/>
            <a:r>
              <a:rPr lang="fa-IR" altLang="zh-CN" sz="2800" b="1" dirty="0" smtClean="0">
                <a:cs typeface="B Nazanin" panose="00000400000000000000" pitchFamily="2" charset="-78"/>
              </a:rPr>
              <a:t>تبدیل آخرین لحظات و فرصت دیدار خانواده و به ویژه</a:t>
            </a:r>
          </a:p>
          <a:p>
            <a:pPr algn="r"/>
            <a:r>
              <a:rPr lang="fa-IR" altLang="zh-CN" sz="2800" b="1" dirty="0" smtClean="0">
                <a:cs typeface="B Nazanin" panose="00000400000000000000" pitchFamily="2" charset="-78"/>
              </a:rPr>
              <a:t> مادر به تلخ ترین خاطره و عذاب وجدان</a:t>
            </a:r>
            <a:endParaRPr lang="en-US" altLang="zh-CN" sz="2800" b="1" dirty="0">
              <a:cs typeface="B Nazanin" panose="00000400000000000000" pitchFamily="2" charset="-78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838032" y="723440"/>
            <a:ext cx="8831624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fa-IR" sz="4000" b="1" dirty="0" smtClean="0">
                <a:solidFill>
                  <a:srgbClr val="27C2F9"/>
                </a:solidFill>
                <a:latin typeface="Trebuchet MS" pitchFamily="34" charset="0"/>
                <a:ea typeface="+mn-ea"/>
                <a:cs typeface="B Nazanin" panose="00000400000000000000" pitchFamily="2" charset="-78"/>
              </a:rPr>
              <a:t>چرا که پافشاری ما تبعات زیر را دارد:</a:t>
            </a:r>
            <a:endParaRPr lang="es-ES" sz="4000" b="1" dirty="0">
              <a:solidFill>
                <a:srgbClr val="27C2F9"/>
              </a:solidFill>
              <a:latin typeface="Trebuchet MS" pitchFamily="34" charset="0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4" y="1106795"/>
            <a:ext cx="3740727" cy="5625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925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802424" y="913961"/>
            <a:ext cx="8604250" cy="92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4400" b="1" dirty="0" smtClean="0">
                <a:solidFill>
                  <a:srgbClr val="00B0F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و در نظر داشته باشیم که:</a:t>
            </a:r>
            <a:endParaRPr lang="en-US" altLang="zh-CN" sz="4400" b="1" dirty="0">
              <a:solidFill>
                <a:srgbClr val="00B0F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US" altLang="zh-CN" sz="2800" b="1" kern="0" dirty="0">
              <a:solidFill>
                <a:srgbClr val="00B0F0"/>
              </a:solidFill>
              <a:cs typeface="B Nazanin" panose="00000400000000000000" pitchFamily="2" charset="-78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US" altLang="zh-CN" sz="1600" dirty="0">
              <a:solidFill>
                <a:schemeClr val="tx2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6609" y="2377770"/>
            <a:ext cx="386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2D050"/>
                </a:solidFill>
                <a:latin typeface="Wide Latin" panose="020A0A07050505020404" pitchFamily="18" charset="0"/>
              </a:rPr>
              <a:t>Satisfaction </a:t>
            </a:r>
            <a:endParaRPr lang="en-US" sz="2800" dirty="0">
              <a:solidFill>
                <a:srgbClr val="92D050"/>
              </a:solidFill>
              <a:latin typeface="Wide Latin" panose="020A0A070505050204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68748" y="1922268"/>
            <a:ext cx="4267861" cy="1631216"/>
            <a:chOff x="2389271" y="2568102"/>
            <a:chExt cx="5459351" cy="1631216"/>
          </a:xfrm>
        </p:grpSpPr>
        <p:sp>
          <p:nvSpPr>
            <p:cNvPr id="2" name="TextBox 1"/>
            <p:cNvSpPr txBox="1"/>
            <p:nvPr/>
          </p:nvSpPr>
          <p:spPr>
            <a:xfrm>
              <a:off x="2389271" y="2568102"/>
              <a:ext cx="545935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92D050"/>
                  </a:solidFill>
                  <a:latin typeface="Wide Latin" panose="020A0A07050505020404" pitchFamily="18" charset="0"/>
                </a:rPr>
                <a:t>Taking </a:t>
              </a:r>
            </a:p>
            <a:p>
              <a:r>
                <a:rPr lang="en-US" sz="2800" dirty="0" smtClean="0">
                  <a:solidFill>
                    <a:srgbClr val="92D050"/>
                  </a:solidFill>
                  <a:latin typeface="Wide Latin" panose="020A0A07050505020404" pitchFamily="18" charset="0"/>
                </a:rPr>
                <a:t>consent</a:t>
              </a:r>
              <a:r>
                <a:rPr lang="en-US" sz="2800" dirty="0" smtClean="0">
                  <a:latin typeface="Wide Latin" panose="020A0A07050505020404" pitchFamily="18" charset="0"/>
                </a:rPr>
                <a:t>             </a:t>
              </a:r>
              <a:r>
                <a:rPr lang="en-US" sz="4000" dirty="0" smtClean="0">
                  <a:latin typeface="Wide Latin" panose="020A0A07050505020404" pitchFamily="18" charset="0"/>
                </a:rPr>
                <a:t>=</a:t>
              </a:r>
              <a:endParaRPr lang="en-US" sz="2800" dirty="0" smtClean="0">
                <a:latin typeface="Wide Latin" panose="020A0A07050505020404" pitchFamily="18" charset="0"/>
              </a:endParaRPr>
            </a:p>
            <a:p>
              <a:r>
                <a:rPr lang="en-US" sz="2800" dirty="0" smtClean="0">
                  <a:solidFill>
                    <a:srgbClr val="92D050"/>
                  </a:solidFill>
                  <a:latin typeface="Wide Latin" panose="020A0A07050505020404" pitchFamily="18" charset="0"/>
                </a:rPr>
                <a:t>by coercion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 flipH="1">
              <a:off x="7395686" y="3082014"/>
              <a:ext cx="43543" cy="406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55" y="3655110"/>
            <a:ext cx="3228109" cy="3202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18" y="3789228"/>
            <a:ext cx="2476500" cy="293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35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04624" y="913825"/>
            <a:ext cx="7191660" cy="764704"/>
          </a:xfrm>
        </p:spPr>
        <p:txBody>
          <a:bodyPr>
            <a:noAutofit/>
          </a:bodyPr>
          <a:lstStyle/>
          <a:p>
            <a:pPr algn="ctr" rtl="1"/>
            <a:r>
              <a:rPr lang="en-US" sz="5400" b="1" dirty="0" smtClean="0">
                <a:solidFill>
                  <a:srgbClr val="00AE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ways:</a:t>
            </a:r>
            <a:endParaRPr lang="en-US" sz="5400" b="1" dirty="0">
              <a:solidFill>
                <a:srgbClr val="00AE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0763" y="1916622"/>
            <a:ext cx="10789920" cy="4422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ghobadi.omid@yahoo.com</a:t>
            </a:r>
            <a:endParaRPr lang="en-US" sz="4800" dirty="0" smtClean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5400" dirty="0" smtClean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+989131212411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4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44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+982188190180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Image result for email.carto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38" y="1340448"/>
            <a:ext cx="1928981" cy="211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mobile phone.carto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766" y="3157512"/>
            <a:ext cx="1265142" cy="194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telephone.carto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41" y="4864232"/>
            <a:ext cx="2123363" cy="168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064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leeping in cong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9133"/>
            <a:ext cx="12280900" cy="814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225713" y="836023"/>
            <a:ext cx="7596332" cy="5636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altLang="zh-CN" sz="8000" cap="all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با تشکر از توجه  شما</a:t>
            </a:r>
            <a:endParaRPr lang="en-US" altLang="zh-CN" sz="8000" cap="all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98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41810" y="4309978"/>
            <a:ext cx="6373090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8000" dirty="0">
                <a:solidFill>
                  <a:srgbClr val="92D050"/>
                </a:solidFill>
                <a:latin typeface="Arial" panose="020B0604020202020204" pitchFamily="34" charset="0"/>
                <a:cs typeface="2  Homa" panose="00000400000000000000" pitchFamily="2" charset="-78"/>
              </a:rPr>
              <a:t>گردآوری اطلاعات</a:t>
            </a:r>
            <a:endParaRPr lang="en-US" altLang="fa-IR" sz="8000" dirty="0">
              <a:solidFill>
                <a:srgbClr val="92D050"/>
              </a:solidFill>
              <a:latin typeface="Arial" panose="020B0604020202020204" pitchFamily="34" charset="0"/>
              <a:cs typeface="2  Homa" panose="000004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704B05-170A-43DE-936D-EF47C39F56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2"/>
          <a:stretch/>
        </p:blipFill>
        <p:spPr>
          <a:xfrm>
            <a:off x="1300901" y="2054729"/>
            <a:ext cx="2271860" cy="21497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DB392E-CA3A-4F35-87BE-67F421670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7616" y="2635335"/>
            <a:ext cx="6373090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8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Key Points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4B344B-DF15-4E1B-843F-1C825A7EE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8748" y="0"/>
            <a:ext cx="1722933" cy="622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fa-IR" sz="400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52655"/>
            <a:ext cx="12441382" cy="12192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221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rved Down Arrow 14"/>
          <p:cNvSpPr/>
          <p:nvPr/>
        </p:nvSpPr>
        <p:spPr>
          <a:xfrm rot="21181237">
            <a:off x="3922410" y="920075"/>
            <a:ext cx="4415278" cy="7728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urved Down Arrow 15"/>
          <p:cNvSpPr/>
          <p:nvPr/>
        </p:nvSpPr>
        <p:spPr>
          <a:xfrm rot="5400000">
            <a:off x="9800546" y="3249189"/>
            <a:ext cx="3435928" cy="7067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Curved Down Arrow 16"/>
          <p:cNvSpPr/>
          <p:nvPr/>
        </p:nvSpPr>
        <p:spPr>
          <a:xfrm rot="11198549" flipV="1">
            <a:off x="4921638" y="4386883"/>
            <a:ext cx="3941532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4527" y="-8687"/>
            <a:ext cx="3694633" cy="3802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5796" y="654683"/>
            <a:ext cx="3259759" cy="296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85" y="3512080"/>
            <a:ext cx="3351898" cy="2554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68" y="3834898"/>
            <a:ext cx="4143992" cy="210488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446505" y="1884585"/>
            <a:ext cx="4224348" cy="1938992"/>
            <a:chOff x="4446505" y="1691092"/>
            <a:chExt cx="4224348" cy="1938992"/>
          </a:xfrm>
        </p:grpSpPr>
        <p:sp>
          <p:nvSpPr>
            <p:cNvPr id="19" name="TextBox 18"/>
            <p:cNvSpPr txBox="1"/>
            <p:nvPr/>
          </p:nvSpPr>
          <p:spPr>
            <a:xfrm>
              <a:off x="4446505" y="1691092"/>
              <a:ext cx="4224348" cy="19389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00B0F0"/>
                  </a:solidFill>
                  <a:latin typeface="Arial" panose="020B0604020202020204" pitchFamily="34" charset="0"/>
                  <a:cs typeface="B Nazanin" panose="00000400000000000000" pitchFamily="2" charset="-78"/>
                </a:rPr>
                <a:t>Best information</a:t>
              </a:r>
            </a:p>
            <a:p>
              <a:pPr algn="ctr"/>
              <a:endPara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B Nazanin" panose="00000400000000000000" pitchFamily="2" charset="-78"/>
              </a:endParaRPr>
            </a:p>
            <a:p>
              <a:pPr algn="ctr"/>
              <a:r>
                <a:rPr lang="en-US" sz="4000" b="1" dirty="0" smtClean="0">
                  <a:solidFill>
                    <a:srgbClr val="00B0F0"/>
                  </a:solidFill>
                  <a:latin typeface="Arial" panose="020B0604020202020204" pitchFamily="34" charset="0"/>
                  <a:cs typeface="B Nazanin" panose="00000400000000000000" pitchFamily="2" charset="-78"/>
                </a:rPr>
                <a:t>Best way</a:t>
              </a:r>
              <a:endPara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B Nazanin" panose="00000400000000000000" pitchFamily="2" charset="-78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359236" y="2369643"/>
              <a:ext cx="0" cy="58189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572533" y="2369643"/>
              <a:ext cx="0" cy="58189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898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3048000" y="208974"/>
            <a:ext cx="8885539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sz="2400" b="1" dirty="0" smtClean="0">
                <a:solidFill>
                  <a:srgbClr val="92D050"/>
                </a:solidFill>
                <a:latin typeface="Trebuchet MS" pitchFamily="34" charset="0"/>
                <a:ea typeface="+mn-ea"/>
                <a:cs typeface="B Nazanin" panose="00000400000000000000" pitchFamily="2" charset="-78"/>
              </a:rPr>
              <a:t>بالینی:</a:t>
            </a: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sz="2200" dirty="0" smtClean="0">
                <a:latin typeface="Trebuchet MS" pitchFamily="34" charset="0"/>
                <a:ea typeface="+mn-ea"/>
                <a:cs typeface="B Nazanin" panose="00000400000000000000" pitchFamily="2" charset="-78"/>
              </a:rPr>
              <a:t>1- شرح </a:t>
            </a:r>
            <a:r>
              <a:rPr lang="fa-IR" sz="2200" dirty="0">
                <a:latin typeface="Trebuchet MS" pitchFamily="34" charset="0"/>
                <a:ea typeface="+mn-ea"/>
                <a:cs typeface="B Nazanin" panose="00000400000000000000" pitchFamily="2" charset="-78"/>
              </a:rPr>
              <a:t>حال دقیق و جامع</a:t>
            </a:r>
            <a:endParaRPr lang="en-US" sz="2200" dirty="0">
              <a:latin typeface="Trebuchet MS" pitchFamily="34" charset="0"/>
              <a:ea typeface="+mn-ea"/>
              <a:cs typeface="B Nazanin" panose="00000400000000000000" pitchFamily="2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sz="2200" dirty="0" smtClean="0">
                <a:latin typeface="Trebuchet MS" pitchFamily="34" charset="0"/>
                <a:ea typeface="+mn-ea"/>
                <a:cs typeface="B Nazanin" panose="00000400000000000000" pitchFamily="2" charset="-78"/>
              </a:rPr>
              <a:t>2- علت </a:t>
            </a:r>
            <a:r>
              <a:rPr lang="fa-IR" sz="2200" dirty="0">
                <a:latin typeface="Trebuchet MS" pitchFamily="34" charset="0"/>
                <a:ea typeface="+mn-ea"/>
                <a:cs typeface="B Nazanin" panose="00000400000000000000" pitchFamily="2" charset="-78"/>
              </a:rPr>
              <a:t>شفاف مرگ مغزی</a:t>
            </a:r>
            <a:endParaRPr lang="en-US" sz="2200" dirty="0">
              <a:latin typeface="Trebuchet MS" pitchFamily="34" charset="0"/>
              <a:ea typeface="+mn-ea"/>
              <a:cs typeface="B Nazanin" panose="00000400000000000000" pitchFamily="2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sz="2200" dirty="0" smtClean="0">
                <a:ea typeface="+mn-ea"/>
                <a:cs typeface="B Nazanin" panose="00000400000000000000" pitchFamily="2" charset="-78"/>
              </a:rPr>
              <a:t>3- سیر </a:t>
            </a:r>
            <a:r>
              <a:rPr lang="fa-IR" sz="2200" dirty="0">
                <a:ea typeface="+mn-ea"/>
                <a:cs typeface="B Nazanin" panose="00000400000000000000" pitchFamily="2" charset="-78"/>
              </a:rPr>
              <a:t>پیشرفت وضعیت بالینی بیمار</a:t>
            </a:r>
            <a:endParaRPr lang="en-US" sz="2200" dirty="0">
              <a:ea typeface="+mn-ea"/>
              <a:cs typeface="B Nazanin" panose="00000400000000000000" pitchFamily="2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sz="2200" dirty="0" smtClean="0">
                <a:ea typeface="+mn-ea"/>
                <a:cs typeface="B Nazanin" panose="00000400000000000000" pitchFamily="2" charset="-78"/>
              </a:rPr>
              <a:t>4- روشی </a:t>
            </a:r>
            <a:r>
              <a:rPr lang="fa-IR" sz="2200" dirty="0">
                <a:ea typeface="+mn-ea"/>
                <a:cs typeface="B Nazanin" panose="00000400000000000000" pitchFamily="2" charset="-78"/>
              </a:rPr>
              <a:t>که به واسطه آن شک به مرگ مغزی صورت گرفته است</a:t>
            </a:r>
            <a:endParaRPr lang="en-US" sz="2200" dirty="0">
              <a:ea typeface="+mn-ea"/>
              <a:cs typeface="B Nazanin" panose="00000400000000000000" pitchFamily="2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sz="2200" dirty="0" smtClean="0">
                <a:ea typeface="+mn-ea"/>
                <a:cs typeface="B Nazanin" panose="00000400000000000000" pitchFamily="2" charset="-78"/>
              </a:rPr>
              <a:t>5- اقدامات </a:t>
            </a:r>
            <a:r>
              <a:rPr lang="fa-IR" sz="2200" dirty="0">
                <a:ea typeface="+mn-ea"/>
                <a:cs typeface="B Nazanin" panose="00000400000000000000" pitchFamily="2" charset="-78"/>
              </a:rPr>
              <a:t>درمانی انجام شده</a:t>
            </a:r>
            <a:endParaRPr lang="en-US" sz="2200" dirty="0">
              <a:ea typeface="+mn-ea"/>
              <a:cs typeface="B Nazanin" panose="00000400000000000000" pitchFamily="2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sz="2200" dirty="0" smtClean="0">
                <a:ea typeface="+mn-ea"/>
                <a:cs typeface="B Nazanin" panose="00000400000000000000" pitchFamily="2" charset="-78"/>
              </a:rPr>
              <a:t>6- اطلاعاتی </a:t>
            </a:r>
            <a:r>
              <a:rPr lang="fa-IR" sz="2200" dirty="0">
                <a:ea typeface="+mn-ea"/>
                <a:cs typeface="B Nazanin" panose="00000400000000000000" pitchFamily="2" charset="-78"/>
              </a:rPr>
              <a:t>که خانواده </a:t>
            </a:r>
            <a:r>
              <a:rPr lang="fa-IR" sz="2200" dirty="0" smtClean="0">
                <a:ea typeface="+mn-ea"/>
                <a:cs typeface="B Nazanin" panose="00000400000000000000" pitchFamily="2" charset="-78"/>
              </a:rPr>
              <a:t>در باره عزیزشان دریافت </a:t>
            </a:r>
            <a:r>
              <a:rPr lang="fa-IR" sz="2200" dirty="0">
                <a:ea typeface="+mn-ea"/>
                <a:cs typeface="B Nazanin" panose="00000400000000000000" pitchFamily="2" charset="-78"/>
              </a:rPr>
              <a:t>نموده اند</a:t>
            </a:r>
            <a:endParaRPr lang="en-US" sz="2200" dirty="0">
              <a:ea typeface="+mn-ea"/>
              <a:cs typeface="B Nazanin" panose="00000400000000000000" pitchFamily="2" charset="-78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200" dirty="0" smtClean="0">
                <a:latin typeface="Trebuchet MS" pitchFamily="34" charset="0"/>
                <a:cs typeface="B Nazanin" panose="00000400000000000000" pitchFamily="2" charset="-78"/>
              </a:rPr>
              <a:t>7- میزان </a:t>
            </a:r>
            <a:r>
              <a:rPr lang="fa-IR" altLang="zh-CN" sz="2200" dirty="0">
                <a:latin typeface="Trebuchet MS" pitchFamily="34" charset="0"/>
                <a:cs typeface="B Nazanin" panose="00000400000000000000" pitchFamily="2" charset="-78"/>
              </a:rPr>
              <a:t>آگاهی خانواده نسبت به وضعیت کنونی عزیزشان</a:t>
            </a:r>
            <a:endParaRPr lang="en-US" altLang="zh-CN" sz="2200" dirty="0">
              <a:latin typeface="Trebuchet MS" pitchFamily="34" charset="0"/>
              <a:cs typeface="B Nazanin" panose="00000400000000000000" pitchFamily="2" charset="-78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200" dirty="0" smtClean="0">
                <a:latin typeface="Trebuchet MS" pitchFamily="34" charset="0"/>
                <a:cs typeface="B Nazanin" panose="00000400000000000000" pitchFamily="2" charset="-78"/>
              </a:rPr>
              <a:t>8- </a:t>
            </a:r>
            <a:r>
              <a:rPr lang="fa-IR" altLang="zh-CN" sz="2200" dirty="0">
                <a:latin typeface="Trebuchet MS" pitchFamily="34" charset="0"/>
                <a:cs typeface="B Nazanin" panose="00000400000000000000" pitchFamily="2" charset="-78"/>
              </a:rPr>
              <a:t>نظر خانواده در مورد مراقبت و اقدامات بیمارستان</a:t>
            </a:r>
            <a:endParaRPr lang="en-US" altLang="zh-CN" sz="2200" dirty="0">
              <a:latin typeface="Trebuchet MS" pitchFamily="34" charset="0"/>
              <a:cs typeface="B Nazanin" panose="00000400000000000000" pitchFamily="2" charset="-78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200" dirty="0" smtClean="0">
                <a:latin typeface="Trebuchet MS" pitchFamily="34" charset="0"/>
                <a:cs typeface="B Nazanin" panose="00000400000000000000" pitchFamily="2" charset="-78"/>
              </a:rPr>
              <a:t>9- میزان اطلاعات دریافتی از پزشک معالج</a:t>
            </a: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200" dirty="0" smtClean="0">
                <a:latin typeface="Trebuchet MS" pitchFamily="34" charset="0"/>
                <a:cs typeface="B Nazanin" panose="00000400000000000000" pitchFamily="2" charset="-78"/>
              </a:rPr>
              <a:t>ا</a:t>
            </a:r>
            <a:r>
              <a:rPr lang="fa-IR" altLang="zh-CN" sz="2400" b="1" dirty="0" smtClean="0">
                <a:solidFill>
                  <a:srgbClr val="92D050"/>
                </a:solidFill>
                <a:latin typeface="Trebuchet MS" pitchFamily="34" charset="0"/>
                <a:cs typeface="B Nazanin" panose="00000400000000000000" pitchFamily="2" charset="-78"/>
              </a:rPr>
              <a:t>جتماعی:</a:t>
            </a:r>
            <a:endParaRPr lang="en-US" altLang="zh-CN" sz="2400" b="1" dirty="0" smtClean="0">
              <a:solidFill>
                <a:srgbClr val="92D050"/>
              </a:solidFill>
              <a:latin typeface="Trebuchet MS" pitchFamily="34" charset="0"/>
              <a:cs typeface="B Nazanin" panose="00000400000000000000" pitchFamily="2" charset="-78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200" dirty="0" smtClean="0">
                <a:latin typeface="Trebuchet MS" pitchFamily="34" charset="0"/>
                <a:cs typeface="B Nazanin" panose="00000400000000000000" pitchFamily="2" charset="-78"/>
              </a:rPr>
              <a:t>10- باورهای مذهبی خانواده</a:t>
            </a:r>
            <a:endParaRPr lang="en-US" altLang="zh-CN" sz="2200" dirty="0" smtClean="0">
              <a:latin typeface="Trebuchet MS" pitchFamily="34" charset="0"/>
              <a:cs typeface="B Nazanin" panose="00000400000000000000" pitchFamily="2" charset="-78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200" dirty="0" smtClean="0">
                <a:latin typeface="Trebuchet MS" pitchFamily="34" charset="0"/>
                <a:cs typeface="B Nazanin" panose="00000400000000000000" pitchFamily="2" charset="-78"/>
              </a:rPr>
              <a:t>11- </a:t>
            </a:r>
            <a:r>
              <a:rPr lang="fa-IR" altLang="zh-CN" sz="2200" dirty="0">
                <a:latin typeface="Trebuchet MS" pitchFamily="34" charset="0"/>
                <a:cs typeface="B Nazanin" panose="00000400000000000000" pitchFamily="2" charset="-78"/>
              </a:rPr>
              <a:t>فرهنگ خانواده</a:t>
            </a:r>
            <a:endParaRPr lang="en-US" altLang="zh-CN" sz="2200" dirty="0">
              <a:latin typeface="Trebuchet MS" pitchFamily="34" charset="0"/>
              <a:cs typeface="B Nazanin" panose="00000400000000000000" pitchFamily="2" charset="-78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200" dirty="0" smtClean="0">
                <a:latin typeface="Trebuchet MS" pitchFamily="34" charset="0"/>
                <a:cs typeface="B Nazanin" panose="00000400000000000000" pitchFamily="2" charset="-78"/>
              </a:rPr>
              <a:t>12- </a:t>
            </a:r>
            <a:r>
              <a:rPr lang="fa-IR" altLang="zh-CN" sz="2200" dirty="0">
                <a:latin typeface="Trebuchet MS" pitchFamily="34" charset="0"/>
                <a:cs typeface="B Nazanin" panose="00000400000000000000" pitchFamily="2" charset="-78"/>
              </a:rPr>
              <a:t>وضعیت اقتصادی خانواده</a:t>
            </a:r>
            <a:endParaRPr lang="en-US" altLang="zh-CN" sz="2200" dirty="0">
              <a:latin typeface="Trebuchet MS" pitchFamily="34" charset="0"/>
              <a:cs typeface="B Nazanin" panose="00000400000000000000" pitchFamily="2" charset="-78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200" dirty="0" smtClean="0">
                <a:latin typeface="Trebuchet MS" pitchFamily="34" charset="0"/>
                <a:cs typeface="B Nazanin" panose="00000400000000000000" pitchFamily="2" charset="-78"/>
              </a:rPr>
              <a:t>13- </a:t>
            </a:r>
            <a:r>
              <a:rPr lang="fa-IR" altLang="zh-CN" sz="2200" dirty="0">
                <a:latin typeface="Trebuchet MS" pitchFamily="34" charset="0"/>
                <a:cs typeface="B Nazanin" panose="00000400000000000000" pitchFamily="2" charset="-78"/>
              </a:rPr>
              <a:t>شناختن افراد </a:t>
            </a:r>
            <a:r>
              <a:rPr lang="fa-IR" altLang="zh-CN" sz="2200" dirty="0" smtClean="0">
                <a:latin typeface="Trebuchet MS" pitchFamily="34" charset="0"/>
                <a:cs typeface="B Nazanin" panose="00000400000000000000" pitchFamily="2" charset="-78"/>
              </a:rPr>
              <a:t>منفی و مثبت </a:t>
            </a:r>
            <a:r>
              <a:rPr lang="fa-IR" altLang="zh-CN" sz="2200" dirty="0">
                <a:latin typeface="Trebuchet MS" pitchFamily="34" charset="0"/>
                <a:cs typeface="B Nazanin" panose="00000400000000000000" pitchFamily="2" charset="-78"/>
              </a:rPr>
              <a:t>تأثیرگذار</a:t>
            </a:r>
            <a:endParaRPr lang="en-US" altLang="zh-CN" sz="2200" dirty="0">
              <a:latin typeface="Trebuchet MS" pitchFamily="34" charset="0"/>
              <a:cs typeface="B Nazanin" panose="00000400000000000000" pitchFamily="2" charset="-78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US" sz="2200" dirty="0">
              <a:solidFill>
                <a:srgbClr val="747475"/>
              </a:solidFill>
              <a:ea typeface="+mn-ea"/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200" dirty="0">
              <a:solidFill>
                <a:srgbClr val="747475"/>
              </a:solidFill>
              <a:ea typeface="+mn-ea"/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200" dirty="0">
              <a:solidFill>
                <a:srgbClr val="747475"/>
              </a:solidFill>
              <a:latin typeface="Trebuchet MS" pitchFamily="34" charset="0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147454" y="0"/>
            <a:ext cx="7924799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3600" b="1" dirty="0" smtClean="0">
                <a:solidFill>
                  <a:srgbClr val="27C2F9"/>
                </a:solidFill>
                <a:latin typeface="Trebuchet MS" pitchFamily="34" charset="0"/>
                <a:ea typeface="+mn-ea"/>
                <a:cs typeface="B Nazanin" panose="00000400000000000000" pitchFamily="2" charset="-78"/>
              </a:rPr>
              <a:t>اطلاعات مورد نیاز</a:t>
            </a:r>
            <a:endParaRPr lang="es-ES" sz="3600" b="1" dirty="0">
              <a:solidFill>
                <a:srgbClr val="27C2F9"/>
              </a:solidFill>
              <a:latin typeface="Trebuchet MS" pitchFamily="34" charset="0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491"/>
            <a:ext cx="6146722" cy="5666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6850" y="23862"/>
            <a:ext cx="12208850" cy="613559"/>
            <a:chOff x="-16850" y="23862"/>
            <a:chExt cx="12208850" cy="61355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202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137334" y="803422"/>
            <a:ext cx="10855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a-IR" altLang="fa-IR" sz="4000" b="1" dirty="0" smtClean="0">
                <a:solidFill>
                  <a:srgbClr val="27C2F9"/>
                </a:solidFill>
                <a:latin typeface="Trebuchet MS" pitchFamily="34" charset="0"/>
                <a:cs typeface="B Nazanin" panose="00000400000000000000" pitchFamily="2" charset="-78"/>
              </a:rPr>
              <a:t>منابع</a:t>
            </a:r>
            <a:endParaRPr lang="en-US" altLang="fa-IR" sz="4000" b="1" dirty="0">
              <a:solidFill>
                <a:srgbClr val="27C2F9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138054" y="1635487"/>
            <a:ext cx="82296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800" dirty="0">
                <a:ea typeface="+mn-ea"/>
                <a:cs typeface="B Nazanin" panose="00000400000000000000" pitchFamily="2" charset="-78"/>
              </a:rPr>
              <a:t>نخستین رویارویی با خانواده </a:t>
            </a:r>
            <a:r>
              <a:rPr lang="en-US" sz="2800" dirty="0">
                <a:ea typeface="+mn-ea"/>
                <a:cs typeface="B Nazanin" panose="00000400000000000000" pitchFamily="2" charset="-78"/>
              </a:rPr>
              <a:t>(First Contact)</a:t>
            </a:r>
            <a:endParaRPr lang="fa-IR" sz="2800" dirty="0">
              <a:ea typeface="+mn-ea"/>
              <a:cs typeface="B Nazanin" panose="00000400000000000000" pitchFamily="2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800" dirty="0">
              <a:ea typeface="+mn-ea"/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800" dirty="0">
                <a:ea typeface="+mn-ea"/>
                <a:cs typeface="B Nazanin" panose="00000400000000000000" pitchFamily="2" charset="-78"/>
              </a:rPr>
              <a:t>پزشک بیمار</a:t>
            </a:r>
            <a:endParaRPr lang="en-US" sz="2800" dirty="0">
              <a:ea typeface="+mn-ea"/>
              <a:cs typeface="B Nazanin" panose="00000400000000000000" pitchFamily="2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fa-IR" sz="2800" dirty="0">
              <a:ea typeface="+mn-ea"/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800" dirty="0">
                <a:ea typeface="+mn-ea"/>
                <a:cs typeface="B Nazanin" panose="00000400000000000000" pitchFamily="2" charset="-78"/>
              </a:rPr>
              <a:t>پرسنل بخش</a:t>
            </a:r>
            <a:endParaRPr lang="en-US" sz="2800" dirty="0">
              <a:ea typeface="+mn-ea"/>
              <a:cs typeface="B Nazanin" panose="00000400000000000000" pitchFamily="2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800" dirty="0">
              <a:ea typeface="+mn-ea"/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800" dirty="0">
                <a:ea typeface="+mn-ea"/>
                <a:cs typeface="B Nazanin" panose="00000400000000000000" pitchFamily="2" charset="-78"/>
              </a:rPr>
              <a:t>پرونده </a:t>
            </a:r>
            <a:r>
              <a:rPr lang="fa-IR" sz="2800" dirty="0" smtClean="0">
                <a:ea typeface="+mn-ea"/>
                <a:cs typeface="B Nazanin" panose="00000400000000000000" pitchFamily="2" charset="-78"/>
              </a:rPr>
              <a:t>بیمار</a:t>
            </a: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fa-IR" sz="2800" dirty="0">
              <a:ea typeface="+mn-ea"/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800" dirty="0" smtClean="0">
                <a:ea typeface="+mn-ea"/>
                <a:cs typeface="B Nazanin" panose="00000400000000000000" pitchFamily="2" charset="-78"/>
              </a:rPr>
              <a:t>معاینه بیمار</a:t>
            </a:r>
            <a:endParaRPr lang="fa-IR" sz="2800" dirty="0">
              <a:ea typeface="+mn-ea"/>
              <a:cs typeface="B Nazanin" panose="00000400000000000000" pitchFamily="2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800" dirty="0">
              <a:solidFill>
                <a:srgbClr val="747475"/>
              </a:solidFill>
              <a:ea typeface="+mn-ea"/>
              <a:cs typeface="B Nazanin" panose="00000400000000000000" pitchFamily="2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800" dirty="0">
              <a:solidFill>
                <a:srgbClr val="747475"/>
              </a:solidFill>
              <a:ea typeface="+mn-ea"/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rgbClr val="747475"/>
              </a:solidFill>
              <a:ea typeface="+mn-ea"/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rgbClr val="747475"/>
              </a:solidFill>
              <a:ea typeface="+mn-ea"/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rgbClr val="747475"/>
              </a:solidFill>
              <a:latin typeface="Trebuchet MS" pitchFamily="34" charset="0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11" y="913961"/>
            <a:ext cx="5161684" cy="555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5638800"/>
            <a:ext cx="12441382" cy="12192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16850" y="-153869"/>
            <a:ext cx="12208850" cy="1067830"/>
            <a:chOff x="-16850" y="-153869"/>
            <a:chExt cx="12208850" cy="10678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54" y="-153868"/>
              <a:ext cx="939758" cy="939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29" y="-153869"/>
              <a:ext cx="1004153" cy="106783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122" y="111987"/>
              <a:ext cx="736024" cy="73602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23862"/>
              <a:ext cx="3435927" cy="6135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4BCC46-3371-429B-8202-85DEF3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50" y="23862"/>
              <a:ext cx="2780907" cy="52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285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2977</TotalTime>
  <Words>1978</Words>
  <Application>Microsoft Office PowerPoint</Application>
  <PresentationFormat>Widescreen</PresentationFormat>
  <Paragraphs>483</Paragraphs>
  <Slides>54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1" baseType="lpstr">
      <vt:lpstr>宋体</vt:lpstr>
      <vt:lpstr>2  Homa</vt:lpstr>
      <vt:lpstr>2  Nazanin</vt:lpstr>
      <vt:lpstr>Arial</vt:lpstr>
      <vt:lpstr>B Nazanin</vt:lpstr>
      <vt:lpstr>B Yekan</vt:lpstr>
      <vt:lpstr>Calibri</vt:lpstr>
      <vt:lpstr>Calibri Light</vt:lpstr>
      <vt:lpstr>Courier New</vt:lpstr>
      <vt:lpstr>等线</vt:lpstr>
      <vt:lpstr>新細明體</vt:lpstr>
      <vt:lpstr>Times New Roman</vt:lpstr>
      <vt:lpstr>Trebuchet MS</vt:lpstr>
      <vt:lpstr>Tw Cen MT Condensed Extra Bold</vt:lpstr>
      <vt:lpstr>Wide Latin</vt:lpstr>
      <vt:lpstr>Wingdings</vt:lpstr>
      <vt:lpstr>Office Theme</vt:lpstr>
      <vt:lpstr>14 نکته ی کلیدی  در رویارویی با  خانواده های افراد مرگ مغزی  دکتر امید قبادی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دو دسته بندی کلی علل عدم رضایت به اهدای عضو</vt:lpstr>
      <vt:lpstr>PowerPoint Presentation</vt:lpstr>
      <vt:lpstr>PowerPoint Presentation</vt:lpstr>
      <vt:lpstr>علل عدم رضایت</vt:lpstr>
      <vt:lpstr>اقدامات اصلی بعد از درخواست اهدای عضو</vt:lpstr>
      <vt:lpstr>نکات کلیدی در نامگذاری علل عدم رضایت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Communication ways:</vt:lpstr>
      <vt:lpstr>PowerPoint Presentation</vt:lpstr>
    </vt:vector>
  </TitlesOfParts>
  <Company>ISOD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Abedin Chalesh</dc:creator>
  <cp:lastModifiedBy>Windows User</cp:lastModifiedBy>
  <cp:revision>250</cp:revision>
  <dcterms:created xsi:type="dcterms:W3CDTF">2018-10-16T19:33:23Z</dcterms:created>
  <dcterms:modified xsi:type="dcterms:W3CDTF">2021-01-09T09:36:51Z</dcterms:modified>
</cp:coreProperties>
</file>